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7" r:id="rId5"/>
    <p:sldId id="259" r:id="rId6"/>
    <p:sldId id="281" r:id="rId7"/>
    <p:sldId id="279" r:id="rId8"/>
    <p:sldId id="280" r:id="rId9"/>
    <p:sldId id="285" r:id="rId10"/>
    <p:sldId id="286" r:id="rId11"/>
    <p:sldId id="294" r:id="rId12"/>
    <p:sldId id="296" r:id="rId13"/>
    <p:sldId id="282" r:id="rId14"/>
    <p:sldId id="283" r:id="rId15"/>
    <p:sldId id="260" r:id="rId16"/>
    <p:sldId id="290" r:id="rId17"/>
    <p:sldId id="266" r:id="rId18"/>
    <p:sldId id="261" r:id="rId19"/>
    <p:sldId id="289" r:id="rId20"/>
    <p:sldId id="262" r:id="rId21"/>
    <p:sldId id="292" r:id="rId22"/>
    <p:sldId id="293" r:id="rId23"/>
    <p:sldId id="287" r:id="rId24"/>
    <p:sldId id="288" r:id="rId25"/>
    <p:sldId id="274" r:id="rId26"/>
    <p:sldId id="275" r:id="rId27"/>
    <p:sldId id="276" r:id="rId28"/>
    <p:sldId id="277" r:id="rId29"/>
    <p:sldId id="278" r:id="rId30"/>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5" autoAdjust="0"/>
    <p:restoredTop sz="94660"/>
  </p:normalViewPr>
  <p:slideViewPr>
    <p:cSldViewPr snapToGrid="0">
      <p:cViewPr varScale="1">
        <p:scale>
          <a:sx n="92" d="100"/>
          <a:sy n="92" d="100"/>
        </p:scale>
        <p:origin x="18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o-R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o-RO"/>
          </a:p>
        </p:txBody>
      </p:sp>
      <p:sp>
        <p:nvSpPr>
          <p:cNvPr id="4" name="Date Placeholder 3"/>
          <p:cNvSpPr>
            <a:spLocks noGrp="1"/>
          </p:cNvSpPr>
          <p:nvPr>
            <p:ph type="dt" sz="half" idx="10"/>
          </p:nvPr>
        </p:nvSpPr>
        <p:spPr/>
        <p:txBody>
          <a:bodyPr/>
          <a:lstStyle/>
          <a:p>
            <a:fld id="{7EF66B9A-90FA-4E23-B68A-2FD8567101EA}" type="datetimeFigureOut">
              <a:rPr lang="ro-RO" smtClean="0"/>
              <a:t>22.11.2019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957907F6-DA0E-42DD-8D46-4105956E28B6}" type="slidenum">
              <a:rPr lang="ro-RO" smtClean="0"/>
              <a:t>‹#›</a:t>
            </a:fld>
            <a:endParaRPr lang="ro-RO"/>
          </a:p>
        </p:txBody>
      </p:sp>
    </p:spTree>
    <p:extLst>
      <p:ext uri="{BB962C8B-B14F-4D97-AF65-F5344CB8AC3E}">
        <p14:creationId xmlns:p14="http://schemas.microsoft.com/office/powerpoint/2010/main" val="799178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p:cNvSpPr>
            <a:spLocks noGrp="1"/>
          </p:cNvSpPr>
          <p:nvPr>
            <p:ph type="dt" sz="half" idx="10"/>
          </p:nvPr>
        </p:nvSpPr>
        <p:spPr/>
        <p:txBody>
          <a:bodyPr/>
          <a:lstStyle/>
          <a:p>
            <a:fld id="{7EF66B9A-90FA-4E23-B68A-2FD8567101EA}" type="datetimeFigureOut">
              <a:rPr lang="ro-RO" smtClean="0"/>
              <a:t>22.11.2019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957907F6-DA0E-42DD-8D46-4105956E28B6}" type="slidenum">
              <a:rPr lang="ro-RO" smtClean="0"/>
              <a:t>‹#›</a:t>
            </a:fld>
            <a:endParaRPr lang="ro-RO"/>
          </a:p>
        </p:txBody>
      </p:sp>
    </p:spTree>
    <p:extLst>
      <p:ext uri="{BB962C8B-B14F-4D97-AF65-F5344CB8AC3E}">
        <p14:creationId xmlns:p14="http://schemas.microsoft.com/office/powerpoint/2010/main" val="2305907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ro-R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p:cNvSpPr>
            <a:spLocks noGrp="1"/>
          </p:cNvSpPr>
          <p:nvPr>
            <p:ph type="dt" sz="half" idx="10"/>
          </p:nvPr>
        </p:nvSpPr>
        <p:spPr/>
        <p:txBody>
          <a:bodyPr/>
          <a:lstStyle/>
          <a:p>
            <a:fld id="{7EF66B9A-90FA-4E23-B68A-2FD8567101EA}" type="datetimeFigureOut">
              <a:rPr lang="ro-RO" smtClean="0"/>
              <a:t>22.11.2019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957907F6-DA0E-42DD-8D46-4105956E28B6}" type="slidenum">
              <a:rPr lang="ro-RO" smtClean="0"/>
              <a:t>‹#›</a:t>
            </a:fld>
            <a:endParaRPr lang="ro-RO"/>
          </a:p>
        </p:txBody>
      </p:sp>
    </p:spTree>
    <p:extLst>
      <p:ext uri="{BB962C8B-B14F-4D97-AF65-F5344CB8AC3E}">
        <p14:creationId xmlns:p14="http://schemas.microsoft.com/office/powerpoint/2010/main" val="3580528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p:cNvSpPr>
            <a:spLocks noGrp="1"/>
          </p:cNvSpPr>
          <p:nvPr>
            <p:ph type="dt" sz="half" idx="10"/>
          </p:nvPr>
        </p:nvSpPr>
        <p:spPr/>
        <p:txBody>
          <a:bodyPr/>
          <a:lstStyle/>
          <a:p>
            <a:fld id="{7EF66B9A-90FA-4E23-B68A-2FD8567101EA}" type="datetimeFigureOut">
              <a:rPr lang="ro-RO" smtClean="0"/>
              <a:t>22.11.2019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957907F6-DA0E-42DD-8D46-4105956E28B6}" type="slidenum">
              <a:rPr lang="ro-RO" smtClean="0"/>
              <a:t>‹#›</a:t>
            </a:fld>
            <a:endParaRPr lang="ro-RO"/>
          </a:p>
        </p:txBody>
      </p:sp>
    </p:spTree>
    <p:extLst>
      <p:ext uri="{BB962C8B-B14F-4D97-AF65-F5344CB8AC3E}">
        <p14:creationId xmlns:p14="http://schemas.microsoft.com/office/powerpoint/2010/main" val="2051961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o-R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F66B9A-90FA-4E23-B68A-2FD8567101EA}" type="datetimeFigureOut">
              <a:rPr lang="ro-RO" smtClean="0"/>
              <a:t>22.11.2019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957907F6-DA0E-42DD-8D46-4105956E28B6}" type="slidenum">
              <a:rPr lang="ro-RO" smtClean="0"/>
              <a:t>‹#›</a:t>
            </a:fld>
            <a:endParaRPr lang="ro-RO"/>
          </a:p>
        </p:txBody>
      </p:sp>
    </p:spTree>
    <p:extLst>
      <p:ext uri="{BB962C8B-B14F-4D97-AF65-F5344CB8AC3E}">
        <p14:creationId xmlns:p14="http://schemas.microsoft.com/office/powerpoint/2010/main" val="755775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Date Placeholder 4"/>
          <p:cNvSpPr>
            <a:spLocks noGrp="1"/>
          </p:cNvSpPr>
          <p:nvPr>
            <p:ph type="dt" sz="half" idx="10"/>
          </p:nvPr>
        </p:nvSpPr>
        <p:spPr/>
        <p:txBody>
          <a:bodyPr/>
          <a:lstStyle/>
          <a:p>
            <a:fld id="{7EF66B9A-90FA-4E23-B68A-2FD8567101EA}" type="datetimeFigureOut">
              <a:rPr lang="ro-RO" smtClean="0"/>
              <a:t>22.11.2019</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957907F6-DA0E-42DD-8D46-4105956E28B6}" type="slidenum">
              <a:rPr lang="ro-RO" smtClean="0"/>
              <a:t>‹#›</a:t>
            </a:fld>
            <a:endParaRPr lang="ro-RO"/>
          </a:p>
        </p:txBody>
      </p:sp>
    </p:spTree>
    <p:extLst>
      <p:ext uri="{BB962C8B-B14F-4D97-AF65-F5344CB8AC3E}">
        <p14:creationId xmlns:p14="http://schemas.microsoft.com/office/powerpoint/2010/main" val="824851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ro-R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Date Placeholder 6"/>
          <p:cNvSpPr>
            <a:spLocks noGrp="1"/>
          </p:cNvSpPr>
          <p:nvPr>
            <p:ph type="dt" sz="half" idx="10"/>
          </p:nvPr>
        </p:nvSpPr>
        <p:spPr/>
        <p:txBody>
          <a:bodyPr/>
          <a:lstStyle/>
          <a:p>
            <a:fld id="{7EF66B9A-90FA-4E23-B68A-2FD8567101EA}" type="datetimeFigureOut">
              <a:rPr lang="ro-RO" smtClean="0"/>
              <a:t>22.11.2019</a:t>
            </a:fld>
            <a:endParaRPr lang="ro-RO"/>
          </a:p>
        </p:txBody>
      </p:sp>
      <p:sp>
        <p:nvSpPr>
          <p:cNvPr id="8" name="Footer Placeholder 7"/>
          <p:cNvSpPr>
            <a:spLocks noGrp="1"/>
          </p:cNvSpPr>
          <p:nvPr>
            <p:ph type="ftr" sz="quarter" idx="11"/>
          </p:nvPr>
        </p:nvSpPr>
        <p:spPr/>
        <p:txBody>
          <a:bodyPr/>
          <a:lstStyle/>
          <a:p>
            <a:endParaRPr lang="ro-RO"/>
          </a:p>
        </p:txBody>
      </p:sp>
      <p:sp>
        <p:nvSpPr>
          <p:cNvPr id="9" name="Slide Number Placeholder 8"/>
          <p:cNvSpPr>
            <a:spLocks noGrp="1"/>
          </p:cNvSpPr>
          <p:nvPr>
            <p:ph type="sldNum" sz="quarter" idx="12"/>
          </p:nvPr>
        </p:nvSpPr>
        <p:spPr/>
        <p:txBody>
          <a:bodyPr/>
          <a:lstStyle/>
          <a:p>
            <a:fld id="{957907F6-DA0E-42DD-8D46-4105956E28B6}" type="slidenum">
              <a:rPr lang="ro-RO" smtClean="0"/>
              <a:t>‹#›</a:t>
            </a:fld>
            <a:endParaRPr lang="ro-RO"/>
          </a:p>
        </p:txBody>
      </p:sp>
    </p:spTree>
    <p:extLst>
      <p:ext uri="{BB962C8B-B14F-4D97-AF65-F5344CB8AC3E}">
        <p14:creationId xmlns:p14="http://schemas.microsoft.com/office/powerpoint/2010/main" val="2718478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Date Placeholder 2"/>
          <p:cNvSpPr>
            <a:spLocks noGrp="1"/>
          </p:cNvSpPr>
          <p:nvPr>
            <p:ph type="dt" sz="half" idx="10"/>
          </p:nvPr>
        </p:nvSpPr>
        <p:spPr/>
        <p:txBody>
          <a:bodyPr/>
          <a:lstStyle/>
          <a:p>
            <a:fld id="{7EF66B9A-90FA-4E23-B68A-2FD8567101EA}" type="datetimeFigureOut">
              <a:rPr lang="ro-RO" smtClean="0"/>
              <a:t>22.11.2019</a:t>
            </a:fld>
            <a:endParaRPr lang="ro-RO"/>
          </a:p>
        </p:txBody>
      </p:sp>
      <p:sp>
        <p:nvSpPr>
          <p:cNvPr id="4" name="Footer Placeholder 3"/>
          <p:cNvSpPr>
            <a:spLocks noGrp="1"/>
          </p:cNvSpPr>
          <p:nvPr>
            <p:ph type="ftr" sz="quarter" idx="11"/>
          </p:nvPr>
        </p:nvSpPr>
        <p:spPr/>
        <p:txBody>
          <a:bodyPr/>
          <a:lstStyle/>
          <a:p>
            <a:endParaRPr lang="ro-RO"/>
          </a:p>
        </p:txBody>
      </p:sp>
      <p:sp>
        <p:nvSpPr>
          <p:cNvPr id="5" name="Slide Number Placeholder 4"/>
          <p:cNvSpPr>
            <a:spLocks noGrp="1"/>
          </p:cNvSpPr>
          <p:nvPr>
            <p:ph type="sldNum" sz="quarter" idx="12"/>
          </p:nvPr>
        </p:nvSpPr>
        <p:spPr/>
        <p:txBody>
          <a:bodyPr/>
          <a:lstStyle/>
          <a:p>
            <a:fld id="{957907F6-DA0E-42DD-8D46-4105956E28B6}" type="slidenum">
              <a:rPr lang="ro-RO" smtClean="0"/>
              <a:t>‹#›</a:t>
            </a:fld>
            <a:endParaRPr lang="ro-RO"/>
          </a:p>
        </p:txBody>
      </p:sp>
    </p:spTree>
    <p:extLst>
      <p:ext uri="{BB962C8B-B14F-4D97-AF65-F5344CB8AC3E}">
        <p14:creationId xmlns:p14="http://schemas.microsoft.com/office/powerpoint/2010/main" val="2328243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F66B9A-90FA-4E23-B68A-2FD8567101EA}" type="datetimeFigureOut">
              <a:rPr lang="ro-RO" smtClean="0"/>
              <a:t>22.11.2019</a:t>
            </a:fld>
            <a:endParaRPr lang="ro-RO"/>
          </a:p>
        </p:txBody>
      </p:sp>
      <p:sp>
        <p:nvSpPr>
          <p:cNvPr id="3" name="Footer Placeholder 2"/>
          <p:cNvSpPr>
            <a:spLocks noGrp="1"/>
          </p:cNvSpPr>
          <p:nvPr>
            <p:ph type="ftr" sz="quarter" idx="11"/>
          </p:nvPr>
        </p:nvSpPr>
        <p:spPr/>
        <p:txBody>
          <a:bodyPr/>
          <a:lstStyle/>
          <a:p>
            <a:endParaRPr lang="ro-RO"/>
          </a:p>
        </p:txBody>
      </p:sp>
      <p:sp>
        <p:nvSpPr>
          <p:cNvPr id="4" name="Slide Number Placeholder 3"/>
          <p:cNvSpPr>
            <a:spLocks noGrp="1"/>
          </p:cNvSpPr>
          <p:nvPr>
            <p:ph type="sldNum" sz="quarter" idx="12"/>
          </p:nvPr>
        </p:nvSpPr>
        <p:spPr/>
        <p:txBody>
          <a:bodyPr/>
          <a:lstStyle/>
          <a:p>
            <a:fld id="{957907F6-DA0E-42DD-8D46-4105956E28B6}" type="slidenum">
              <a:rPr lang="ro-RO" smtClean="0"/>
              <a:t>‹#›</a:t>
            </a:fld>
            <a:endParaRPr lang="ro-RO"/>
          </a:p>
        </p:txBody>
      </p:sp>
    </p:spTree>
    <p:extLst>
      <p:ext uri="{BB962C8B-B14F-4D97-AF65-F5344CB8AC3E}">
        <p14:creationId xmlns:p14="http://schemas.microsoft.com/office/powerpoint/2010/main" val="995294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o-R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F66B9A-90FA-4E23-B68A-2FD8567101EA}" type="datetimeFigureOut">
              <a:rPr lang="ro-RO" smtClean="0"/>
              <a:t>22.11.2019</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957907F6-DA0E-42DD-8D46-4105956E28B6}" type="slidenum">
              <a:rPr lang="ro-RO" smtClean="0"/>
              <a:t>‹#›</a:t>
            </a:fld>
            <a:endParaRPr lang="ro-RO"/>
          </a:p>
        </p:txBody>
      </p:sp>
    </p:spTree>
    <p:extLst>
      <p:ext uri="{BB962C8B-B14F-4D97-AF65-F5344CB8AC3E}">
        <p14:creationId xmlns:p14="http://schemas.microsoft.com/office/powerpoint/2010/main" val="2008323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o-R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F66B9A-90FA-4E23-B68A-2FD8567101EA}" type="datetimeFigureOut">
              <a:rPr lang="ro-RO" smtClean="0"/>
              <a:t>22.11.2019</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957907F6-DA0E-42DD-8D46-4105956E28B6}" type="slidenum">
              <a:rPr lang="ro-RO" smtClean="0"/>
              <a:t>‹#›</a:t>
            </a:fld>
            <a:endParaRPr lang="ro-RO"/>
          </a:p>
        </p:txBody>
      </p:sp>
    </p:spTree>
    <p:extLst>
      <p:ext uri="{BB962C8B-B14F-4D97-AF65-F5344CB8AC3E}">
        <p14:creationId xmlns:p14="http://schemas.microsoft.com/office/powerpoint/2010/main" val="3329127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o-R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66B9A-90FA-4E23-B68A-2FD8567101EA}" type="datetimeFigureOut">
              <a:rPr lang="ro-RO" smtClean="0"/>
              <a:t>22.11.2019</a:t>
            </a:fld>
            <a:endParaRPr lang="ro-R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o-R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907F6-DA0E-42DD-8D46-4105956E28B6}" type="slidenum">
              <a:rPr lang="ro-RO" smtClean="0"/>
              <a:t>‹#›</a:t>
            </a:fld>
            <a:endParaRPr lang="ro-RO"/>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797141" y="5044394"/>
            <a:ext cx="3516085" cy="1977798"/>
          </a:xfrm>
          <a:prstGeom prst="rect">
            <a:avLst/>
          </a:prstGeom>
        </p:spPr>
      </p:pic>
    </p:spTree>
    <p:extLst>
      <p:ext uri="{BB962C8B-B14F-4D97-AF65-F5344CB8AC3E}">
        <p14:creationId xmlns:p14="http://schemas.microsoft.com/office/powerpoint/2010/main" val="1136580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latin typeface="Arial" panose="020B0604020202020204" pitchFamily="34" charset="0"/>
                <a:cs typeface="Arial" panose="020B0604020202020204" pitchFamily="34" charset="0"/>
              </a:rPr>
              <a:t>Conferin</a:t>
            </a:r>
            <a:r>
              <a:rPr lang="ro-RO" dirty="0">
                <a:latin typeface="Arial" panose="020B0604020202020204" pitchFamily="34" charset="0"/>
                <a:cs typeface="Arial" panose="020B0604020202020204" pitchFamily="34" charset="0"/>
              </a:rPr>
              <a:t>ța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Interna</a:t>
            </a:r>
            <a:r>
              <a:rPr lang="ro-RO" dirty="0">
                <a:latin typeface="Arial" panose="020B0604020202020204" pitchFamily="34" charset="0"/>
                <a:cs typeface="Arial" panose="020B0604020202020204" pitchFamily="34" charset="0"/>
              </a:rPr>
              <a:t>ț</a:t>
            </a:r>
            <a:r>
              <a:rPr lang="en-US" dirty="0" err="1">
                <a:latin typeface="Arial" panose="020B0604020202020204" pitchFamily="34" charset="0"/>
                <a:cs typeface="Arial" panose="020B0604020202020204" pitchFamily="34" charset="0"/>
              </a:rPr>
              <a:t>ional</a:t>
            </a:r>
            <a:r>
              <a:rPr lang="ro-RO" dirty="0">
                <a:latin typeface="Arial" panose="020B0604020202020204" pitchFamily="34" charset="0"/>
                <a:cs typeface="Arial" panose="020B0604020202020204" pitchFamily="34" charset="0"/>
              </a:rPr>
              <a:t>ă de </a:t>
            </a:r>
            <a:r>
              <a:rPr lang="en-US" dirty="0">
                <a:latin typeface="Arial" panose="020B0604020202020204" pitchFamily="34" charset="0"/>
                <a:cs typeface="Arial" panose="020B0604020202020204" pitchFamily="34" charset="0"/>
              </a:rPr>
              <a:t>M</a:t>
            </a:r>
            <a:r>
              <a:rPr lang="ro-RO" dirty="0">
                <a:latin typeface="Arial" panose="020B0604020202020204" pitchFamily="34" charset="0"/>
                <a:cs typeface="Arial" panose="020B0604020202020204" pitchFamily="34" charset="0"/>
              </a:rPr>
              <a:t>atematică</a:t>
            </a:r>
            <a:br>
              <a:rPr lang="ro-RO"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r>
              <a:rPr lang="ro-RO" dirty="0">
                <a:latin typeface="Arial" panose="020B0604020202020204" pitchFamily="34" charset="0"/>
                <a:cs typeface="Arial" panose="020B0604020202020204" pitchFamily="34" charset="0"/>
              </a:rPr>
              <a:t>Tiberiu Popoviciu</a:t>
            </a:r>
            <a:r>
              <a:rPr lang="en-US" dirty="0">
                <a:latin typeface="Arial" panose="020B0604020202020204" pitchFamily="34" charset="0"/>
                <a:cs typeface="Arial" panose="020B0604020202020204" pitchFamily="34" charset="0"/>
              </a:rPr>
              <a:t>”</a:t>
            </a:r>
            <a:endParaRPr lang="ro-RO"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4" y="97103"/>
            <a:ext cx="1946189" cy="569260"/>
          </a:xfrm>
          <a:prstGeom prst="rect">
            <a:avLst/>
          </a:prstGeom>
        </p:spPr>
      </p:pic>
      <p:sp>
        <p:nvSpPr>
          <p:cNvPr id="3" name="TextBox 2"/>
          <p:cNvSpPr txBox="1"/>
          <p:nvPr/>
        </p:nvSpPr>
        <p:spPr>
          <a:xfrm>
            <a:off x="6096000" y="3965963"/>
            <a:ext cx="7245292" cy="646331"/>
          </a:xfrm>
          <a:prstGeom prst="rect">
            <a:avLst/>
          </a:prstGeom>
          <a:noFill/>
        </p:spPr>
        <p:txBody>
          <a:bodyPr wrap="square" rtlCol="0">
            <a:spAutoFit/>
          </a:bodyPr>
          <a:lstStyle/>
          <a:p>
            <a:r>
              <a:rPr lang="en-US" i="1" dirty="0" err="1"/>
              <a:t>Elevi</a:t>
            </a:r>
            <a:r>
              <a:rPr lang="en-US" i="1" dirty="0"/>
              <a:t> </a:t>
            </a:r>
            <a:r>
              <a:rPr lang="ro-RO" i="1" dirty="0"/>
              <a:t>: Denis Moldovan, Călin Tămaș, Andrei Bejan</a:t>
            </a:r>
          </a:p>
          <a:p>
            <a:r>
              <a:rPr lang="en-US" i="1" dirty="0"/>
              <a:t>	</a:t>
            </a:r>
            <a:r>
              <a:rPr lang="en-US" i="1" dirty="0" err="1"/>
              <a:t>Profesor</a:t>
            </a:r>
            <a:r>
              <a:rPr lang="en-US" i="1" dirty="0"/>
              <a:t> </a:t>
            </a:r>
            <a:r>
              <a:rPr lang="en-US" i="1" dirty="0" err="1"/>
              <a:t>coord</a:t>
            </a:r>
            <a:r>
              <a:rPr lang="ro-RO" i="1" dirty="0"/>
              <a:t>o</a:t>
            </a:r>
            <a:r>
              <a:rPr lang="en-US" i="1" dirty="0" err="1"/>
              <a:t>nator</a:t>
            </a:r>
            <a:r>
              <a:rPr lang="en-US" i="1" dirty="0"/>
              <a:t> : </a:t>
            </a:r>
            <a:r>
              <a:rPr lang="ro-RO" i="1" dirty="0"/>
              <a:t>Octavia Potocean</a:t>
            </a:r>
            <a:endParaRPr lang="en-US" i="1" dirty="0"/>
          </a:p>
        </p:txBody>
      </p:sp>
    </p:spTree>
    <p:extLst>
      <p:ext uri="{BB962C8B-B14F-4D97-AF65-F5344CB8AC3E}">
        <p14:creationId xmlns:p14="http://schemas.microsoft.com/office/powerpoint/2010/main" val="11016359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66725" y="228600"/>
            <a:ext cx="1719263" cy="1000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o-RO" b="1" u="sng"/>
              <a:t>Istoric</a:t>
            </a:r>
            <a:endParaRPr lang="en-US" b="1" u="sng" dirty="0"/>
          </a:p>
        </p:txBody>
      </p:sp>
      <p:sp>
        <p:nvSpPr>
          <p:cNvPr id="9" name="Content Placeholder 2"/>
          <p:cNvSpPr txBox="1">
            <a:spLocks/>
          </p:cNvSpPr>
          <p:nvPr/>
        </p:nvSpPr>
        <p:spPr>
          <a:xfrm>
            <a:off x="1357313" y="4142141"/>
            <a:ext cx="9972675" cy="2044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ro-RO" dirty="0"/>
              <a:t>S-au pus în evidență lucrările</a:t>
            </a:r>
            <a:r>
              <a:rPr lang="en-US" dirty="0"/>
              <a:t> </a:t>
            </a:r>
            <a:r>
              <a:rPr lang="ro-RO" dirty="0"/>
              <a:t>”The Magic of Sound” (2015-2017) </a:t>
            </a:r>
            <a:r>
              <a:rPr lang="en-US" dirty="0"/>
              <a:t>  </a:t>
            </a:r>
            <a:r>
              <a:rPr lang="ro-RO" dirty="0"/>
              <a:t>și ”The Magic of Water” (2018</a:t>
            </a:r>
            <a:r>
              <a:rPr lang="en-US" dirty="0"/>
              <a:t>-</a:t>
            </a:r>
            <a:r>
              <a:rPr lang="ro-RO" dirty="0"/>
              <a:t>2020), din cadrul proiectului Erasmus+, coordonate de prof. Bodrogean Ovidiu. Tot atunci au participat membrii ai unor școli din Croația, Anglia și Germania.</a:t>
            </a:r>
            <a:endParaRPr lang="en-US" dirty="0"/>
          </a:p>
          <a:p>
            <a:pPr marL="0" indent="0">
              <a:buNone/>
            </a:pPr>
            <a:endParaRPr lang="en-US" dirty="0"/>
          </a:p>
        </p:txBody>
      </p:sp>
      <p:sp>
        <p:nvSpPr>
          <p:cNvPr id="10" name="TextBox 9"/>
          <p:cNvSpPr txBox="1"/>
          <p:nvPr/>
        </p:nvSpPr>
        <p:spPr>
          <a:xfrm>
            <a:off x="1357313" y="1516418"/>
            <a:ext cx="9972675" cy="2523768"/>
          </a:xfrm>
          <a:prstGeom prst="rect">
            <a:avLst/>
          </a:prstGeom>
          <a:noFill/>
        </p:spPr>
        <p:txBody>
          <a:bodyPr wrap="square" rtlCol="0">
            <a:spAutoFit/>
          </a:bodyPr>
          <a:lstStyle/>
          <a:p>
            <a:pPr marL="457200" indent="-457200">
              <a:buFont typeface="Wingdings" panose="05000000000000000000" pitchFamily="2" charset="2"/>
              <a:buChar char="v"/>
            </a:pPr>
            <a:r>
              <a:rPr lang="ro-RO" sz="2800" dirty="0"/>
              <a:t>La unele dintre edițiile precedente s-a organizat Concursul Rubik</a:t>
            </a:r>
            <a:endParaRPr lang="en-US" sz="2800" dirty="0"/>
          </a:p>
          <a:p>
            <a:r>
              <a:rPr lang="ro-RO" sz="2800" dirty="0"/>
              <a:t>„Cred ca ar trebui continuată ideea cubului Rubik, deoarece jocul poate duce la lucruri serioase, multe descoperiri născându-se din întamplare, mai apoi urmând demonstrația riguroasă și științifică.”   </a:t>
            </a:r>
            <a:r>
              <a:rPr lang="en-US" sz="2800" dirty="0"/>
              <a:t>						</a:t>
            </a:r>
            <a:r>
              <a:rPr lang="ro-RO" sz="2800" i="1" dirty="0"/>
              <a:t>- prof. Cameniță Daniela</a:t>
            </a:r>
            <a:endParaRPr lang="en-US" sz="2800" i="1" dirty="0"/>
          </a:p>
          <a:p>
            <a:endParaRPr lang="en-US" dirty="0"/>
          </a:p>
        </p:txBody>
      </p:sp>
    </p:spTree>
    <p:extLst>
      <p:ext uri="{BB962C8B-B14F-4D97-AF65-F5344CB8AC3E}">
        <p14:creationId xmlns:p14="http://schemas.microsoft.com/office/powerpoint/2010/main" val="17069546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9AD4DA00-CAF3-4400-83D8-63692E7D290A}"/>
              </a:ext>
            </a:extLst>
          </p:cNvPr>
          <p:cNvSpPr>
            <a:spLocks noGrp="1"/>
          </p:cNvSpPr>
          <p:nvPr>
            <p:ph type="title"/>
          </p:nvPr>
        </p:nvSpPr>
        <p:spPr>
          <a:xfrm>
            <a:off x="2578099" y="5305749"/>
            <a:ext cx="7035798" cy="1325563"/>
          </a:xfrm>
        </p:spPr>
        <p:txBody>
          <a:bodyPr>
            <a:normAutofit/>
          </a:bodyPr>
          <a:lstStyle/>
          <a:p>
            <a:pPr algn="r"/>
            <a:r>
              <a:rPr lang="ro-RO" b="1" dirty="0"/>
              <a:t>Prof. Cameniță Daniela </a:t>
            </a:r>
            <a:r>
              <a:rPr lang="ro-RO" dirty="0"/>
              <a:t/>
            </a:r>
            <a:br>
              <a:rPr lang="ro-RO" dirty="0"/>
            </a:br>
            <a:r>
              <a:rPr lang="ro-RO" b="1" dirty="0"/>
              <a:t>CIMTP</a:t>
            </a:r>
            <a:r>
              <a:rPr lang="ro-RO" dirty="0"/>
              <a:t> 2015</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8099" y="485608"/>
            <a:ext cx="7035798" cy="4627790"/>
          </a:xfrm>
        </p:spPr>
      </p:pic>
    </p:spTree>
    <p:extLst>
      <p:ext uri="{BB962C8B-B14F-4D97-AF65-F5344CB8AC3E}">
        <p14:creationId xmlns:p14="http://schemas.microsoft.com/office/powerpoint/2010/main" val="19896944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0B0A8466-F0CB-4527-BBBB-914DD80E62A9}"/>
              </a:ext>
            </a:extLst>
          </p:cNvPr>
          <p:cNvSpPr>
            <a:spLocks noGrp="1"/>
          </p:cNvSpPr>
          <p:nvPr>
            <p:ph type="body" idx="1"/>
          </p:nvPr>
        </p:nvSpPr>
        <p:spPr>
          <a:xfrm>
            <a:off x="999207" y="4423569"/>
            <a:ext cx="4886084" cy="523081"/>
          </a:xfrm>
        </p:spPr>
        <p:txBody>
          <a:bodyPr>
            <a:normAutofit/>
          </a:bodyPr>
          <a:lstStyle/>
          <a:p>
            <a:pPr algn="r"/>
            <a:r>
              <a:rPr lang="ro-RO" dirty="0"/>
              <a:t>CIMTP </a:t>
            </a:r>
            <a:r>
              <a:rPr lang="ro-RO" b="0" dirty="0"/>
              <a:t>2014</a:t>
            </a:r>
            <a:endParaRPr lang="en-US" b="0" dirty="0"/>
          </a:p>
        </p:txBody>
      </p:sp>
      <p:pic>
        <p:nvPicPr>
          <p:cNvPr id="10" name="Content Placeholder 9">
            <a:extLst>
              <a:ext uri="{FF2B5EF4-FFF2-40B4-BE49-F238E27FC236}">
                <a16:creationId xmlns:a16="http://schemas.microsoft.com/office/drawing/2014/main" xmlns="" id="{6B3AA368-FEB2-4C53-972B-13C57C53E72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99207" y="662781"/>
            <a:ext cx="4886084" cy="3684588"/>
          </a:xfrm>
        </p:spPr>
      </p:pic>
      <p:sp>
        <p:nvSpPr>
          <p:cNvPr id="7" name="Text Placeholder 6">
            <a:extLst>
              <a:ext uri="{FF2B5EF4-FFF2-40B4-BE49-F238E27FC236}">
                <a16:creationId xmlns:a16="http://schemas.microsoft.com/office/drawing/2014/main" xmlns="" id="{3AD27260-F374-47C3-B162-C56D0BF30694}"/>
              </a:ext>
            </a:extLst>
          </p:cNvPr>
          <p:cNvSpPr>
            <a:spLocks noGrp="1"/>
          </p:cNvSpPr>
          <p:nvPr>
            <p:ph type="body" sz="quarter" idx="3"/>
          </p:nvPr>
        </p:nvSpPr>
        <p:spPr>
          <a:xfrm>
            <a:off x="6306710" y="1088496"/>
            <a:ext cx="4914168" cy="823912"/>
          </a:xfrm>
        </p:spPr>
        <p:txBody>
          <a:bodyPr>
            <a:normAutofit lnSpcReduction="10000"/>
          </a:bodyPr>
          <a:lstStyle/>
          <a:p>
            <a:pPr algn="r"/>
            <a:r>
              <a:rPr lang="ro-RO" dirty="0"/>
              <a:t>Prof. Potocean Octavia</a:t>
            </a:r>
          </a:p>
          <a:p>
            <a:pPr algn="r"/>
            <a:r>
              <a:rPr lang="ro-RO" dirty="0"/>
              <a:t>CIMTP</a:t>
            </a:r>
            <a:r>
              <a:rPr lang="ro-RO" b="0" dirty="0"/>
              <a:t> 2015</a:t>
            </a:r>
            <a:endParaRPr lang="en-US" b="0" dirty="0"/>
          </a:p>
        </p:txBody>
      </p:sp>
      <p:pic>
        <p:nvPicPr>
          <p:cNvPr id="12" name="Content Placeholder 11">
            <a:extLst>
              <a:ext uri="{FF2B5EF4-FFF2-40B4-BE49-F238E27FC236}">
                <a16:creationId xmlns:a16="http://schemas.microsoft.com/office/drawing/2014/main" xmlns="" id="{0EBD43F1-E604-4A69-BCF4-AFD24A00AB8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06710" y="1912408"/>
            <a:ext cx="4914168" cy="3684588"/>
          </a:xfrm>
        </p:spPr>
      </p:pic>
    </p:spTree>
    <p:extLst>
      <p:ext uri="{BB962C8B-B14F-4D97-AF65-F5344CB8AC3E}">
        <p14:creationId xmlns:p14="http://schemas.microsoft.com/office/powerpoint/2010/main" val="14794133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7148" y="324766"/>
            <a:ext cx="6777703" cy="1122704"/>
          </a:xfrm>
        </p:spPr>
        <p:txBody>
          <a:bodyPr/>
          <a:lstStyle/>
          <a:p>
            <a:r>
              <a:rPr lang="ro-RO" b="1" dirty="0"/>
              <a:t>Teme abordate de profesori</a:t>
            </a:r>
            <a:endParaRPr lang="en-US" b="1" dirty="0"/>
          </a:p>
        </p:txBody>
      </p:sp>
      <p:sp>
        <p:nvSpPr>
          <p:cNvPr id="3" name="Content Placeholder 2"/>
          <p:cNvSpPr>
            <a:spLocks noGrp="1"/>
          </p:cNvSpPr>
          <p:nvPr>
            <p:ph idx="1"/>
          </p:nvPr>
        </p:nvSpPr>
        <p:spPr>
          <a:xfrm>
            <a:off x="557090" y="1451429"/>
            <a:ext cx="11077820" cy="5123541"/>
          </a:xfrm>
        </p:spPr>
        <p:txBody>
          <a:bodyPr>
            <a:normAutofit fontScale="85000" lnSpcReduction="20000"/>
          </a:bodyPr>
          <a:lstStyle/>
          <a:p>
            <a:pPr marL="365760" lvl="0">
              <a:lnSpc>
                <a:spcPct val="140000"/>
              </a:lnSpc>
              <a:buFont typeface="Wingdings" panose="05000000000000000000" pitchFamily="2" charset="2"/>
              <a:buChar char="Ø"/>
            </a:pPr>
            <a:r>
              <a:rPr lang="ro-RO" b="1" dirty="0"/>
              <a:t> Referate, comunicări şi note metodico-ştiinţifice</a:t>
            </a:r>
          </a:p>
          <a:p>
            <a:pPr marL="365760">
              <a:lnSpc>
                <a:spcPct val="140000"/>
              </a:lnSpc>
              <a:buFont typeface="Wingdings" panose="05000000000000000000" pitchFamily="2" charset="2"/>
              <a:buChar char="Ø"/>
            </a:pPr>
            <a:r>
              <a:rPr lang="ro-RO" b="1" dirty="0"/>
              <a:t> Transdisciplinaritate, interdisciplinaritate</a:t>
            </a:r>
            <a:endParaRPr lang="en-US" b="1" dirty="0"/>
          </a:p>
          <a:p>
            <a:pPr marL="365760" lvl="0">
              <a:lnSpc>
                <a:spcPct val="140000"/>
              </a:lnSpc>
              <a:buFont typeface="Wingdings" panose="05000000000000000000" pitchFamily="2" charset="2"/>
              <a:buChar char="Ø"/>
            </a:pPr>
            <a:r>
              <a:rPr lang="ro-RO" b="1" dirty="0"/>
              <a:t> Didactica matematica</a:t>
            </a:r>
            <a:endParaRPr lang="en-US" b="1" dirty="0"/>
          </a:p>
          <a:p>
            <a:pPr marL="365760" lvl="0">
              <a:lnSpc>
                <a:spcPct val="140000"/>
              </a:lnSpc>
              <a:buFont typeface="Wingdings" panose="05000000000000000000" pitchFamily="2" charset="2"/>
              <a:buChar char="Ø"/>
            </a:pPr>
            <a:r>
              <a:rPr lang="ro-RO" b="1" dirty="0"/>
              <a:t> Metodica matematica</a:t>
            </a:r>
            <a:endParaRPr lang="en-US" b="1" dirty="0"/>
          </a:p>
          <a:p>
            <a:pPr marL="365760" lvl="0">
              <a:lnSpc>
                <a:spcPct val="140000"/>
              </a:lnSpc>
              <a:buFont typeface="Wingdings" panose="05000000000000000000" pitchFamily="2" charset="2"/>
              <a:buChar char="Ø"/>
            </a:pPr>
            <a:r>
              <a:rPr lang="ro-RO" b="1" dirty="0"/>
              <a:t> Matematica şi alte ştiinţe</a:t>
            </a:r>
            <a:endParaRPr lang="en-US" b="1" dirty="0"/>
          </a:p>
          <a:p>
            <a:pPr marL="365760" lvl="0">
              <a:lnSpc>
                <a:spcPct val="140000"/>
              </a:lnSpc>
              <a:buFont typeface="Wingdings" panose="05000000000000000000" pitchFamily="2" charset="2"/>
              <a:buChar char="Ø"/>
            </a:pPr>
            <a:r>
              <a:rPr lang="ro-RO" b="1" dirty="0"/>
              <a:t> Poezia şi matematica </a:t>
            </a:r>
            <a:endParaRPr lang="en-US" b="1" dirty="0"/>
          </a:p>
          <a:p>
            <a:pPr marL="365760" lvl="0">
              <a:lnSpc>
                <a:spcPct val="140000"/>
              </a:lnSpc>
              <a:buFont typeface="Wingdings" panose="05000000000000000000" pitchFamily="2" charset="2"/>
              <a:buChar char="Ø"/>
            </a:pPr>
            <a:r>
              <a:rPr lang="ro-RO" b="1" dirty="0"/>
              <a:t> Banda lui Möbius</a:t>
            </a:r>
            <a:endParaRPr lang="en-US" b="1" dirty="0"/>
          </a:p>
          <a:p>
            <a:pPr marL="365760" lvl="0">
              <a:lnSpc>
                <a:spcPct val="140000"/>
              </a:lnSpc>
              <a:buFont typeface="Wingdings" panose="05000000000000000000" pitchFamily="2" charset="2"/>
              <a:buChar char="Ø"/>
            </a:pPr>
            <a:r>
              <a:rPr lang="ro-RO" b="1" dirty="0"/>
              <a:t> Curiozităţi matematice</a:t>
            </a:r>
            <a:endParaRPr lang="en-US" b="1" dirty="0"/>
          </a:p>
          <a:p>
            <a:pPr marL="365760" lvl="0">
              <a:lnSpc>
                <a:spcPct val="140000"/>
              </a:lnSpc>
              <a:buFont typeface="Wingdings" panose="05000000000000000000" pitchFamily="2" charset="2"/>
              <a:buChar char="Ø"/>
            </a:pPr>
            <a:r>
              <a:rPr lang="ro-RO" b="1" dirty="0"/>
              <a:t> Istoria matematicii</a:t>
            </a:r>
            <a:endParaRPr lang="en-US" b="1" dirty="0"/>
          </a:p>
          <a:p>
            <a:pPr>
              <a:buFont typeface="Wingdings" panose="05000000000000000000" pitchFamily="2" charset="2"/>
              <a:buChar char="Ø"/>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3600" y="2774716"/>
            <a:ext cx="4204995" cy="3166477"/>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33124" y="2153671"/>
            <a:ext cx="4204995" cy="3153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82199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2743" y="503236"/>
            <a:ext cx="10515600" cy="1325563"/>
          </a:xfrm>
        </p:spPr>
        <p:txBody>
          <a:bodyPr/>
          <a:lstStyle/>
          <a:p>
            <a:r>
              <a:rPr lang="ro-RO" b="1" dirty="0"/>
              <a:t>Teme prezentate de elevi </a:t>
            </a:r>
            <a:endParaRPr lang="en-US" b="1" dirty="0"/>
          </a:p>
        </p:txBody>
      </p:sp>
      <p:sp>
        <p:nvSpPr>
          <p:cNvPr id="5" name="Content Placeholder 2"/>
          <p:cNvSpPr txBox="1">
            <a:spLocks/>
          </p:cNvSpPr>
          <p:nvPr/>
        </p:nvSpPr>
        <p:spPr>
          <a:xfrm>
            <a:off x="1001487" y="2191657"/>
            <a:ext cx="4368800" cy="53122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lvl="0">
              <a:lnSpc>
                <a:spcPct val="120000"/>
              </a:lnSpc>
              <a:buFont typeface="Wingdings" panose="05000000000000000000" pitchFamily="2" charset="2"/>
              <a:buChar char="Ø"/>
            </a:pPr>
            <a:r>
              <a:rPr lang="ro-RO" sz="2400" b="1" dirty="0"/>
              <a:t> Referate, eseuri, note matematice</a:t>
            </a:r>
            <a:endParaRPr lang="en-US" sz="2400" b="1" dirty="0"/>
          </a:p>
          <a:p>
            <a:pPr marL="365760" lvl="0">
              <a:lnSpc>
                <a:spcPct val="120000"/>
              </a:lnSpc>
              <a:buFont typeface="Wingdings" panose="05000000000000000000" pitchFamily="2" charset="2"/>
              <a:buChar char="Ø"/>
            </a:pPr>
            <a:r>
              <a:rPr lang="ro-RO" sz="2400" b="1" dirty="0"/>
              <a:t> Interdisciplinaritate și transdiscilpinaritate: matematică și alte științe</a:t>
            </a:r>
            <a:endParaRPr lang="en-US" sz="2400" b="1" dirty="0"/>
          </a:p>
          <a:p>
            <a:pPr marL="365760" lvl="0">
              <a:lnSpc>
                <a:spcPct val="120000"/>
              </a:lnSpc>
              <a:buFont typeface="Wingdings" panose="05000000000000000000" pitchFamily="2" charset="2"/>
              <a:buChar char="Ø"/>
            </a:pPr>
            <a:r>
              <a:rPr lang="ro-RO" sz="2400" b="1" dirty="0"/>
              <a:t> Poezia în matematică</a:t>
            </a:r>
            <a:endParaRPr lang="en-US" sz="2400" b="1" dirty="0"/>
          </a:p>
          <a:p>
            <a:pPr marL="365760">
              <a:lnSpc>
                <a:spcPct val="120000"/>
              </a:lnSpc>
              <a:buFont typeface="Wingdings" panose="05000000000000000000" pitchFamily="2" charset="2"/>
              <a:buChar char="Ø"/>
            </a:pPr>
            <a:r>
              <a:rPr lang="ro-RO" sz="2400" b="1" dirty="0"/>
              <a:t> Curiozităţi matematice</a:t>
            </a:r>
            <a:endParaRPr lang="en-US" sz="2400" b="1"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8457" y="2191657"/>
            <a:ext cx="4547813" cy="34108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199682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u="sng" dirty="0"/>
              <a:t>Recenzii ale foștilor participanți și profesori</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4108" y="1629033"/>
            <a:ext cx="4066747" cy="3050060"/>
          </a:xfrm>
          <a:prstGeom prst="rect">
            <a:avLst/>
          </a:prstGeom>
        </p:spPr>
      </p:pic>
      <p:sp>
        <p:nvSpPr>
          <p:cNvPr id="5" name="TextBox 4"/>
          <p:cNvSpPr txBox="1"/>
          <p:nvPr/>
        </p:nvSpPr>
        <p:spPr>
          <a:xfrm>
            <a:off x="838200" y="1927654"/>
            <a:ext cx="3807941" cy="2308324"/>
          </a:xfrm>
          <a:prstGeom prst="rect">
            <a:avLst/>
          </a:prstGeom>
          <a:noFill/>
        </p:spPr>
        <p:txBody>
          <a:bodyPr wrap="square" rtlCol="0">
            <a:spAutoFit/>
          </a:bodyPr>
          <a:lstStyle/>
          <a:p>
            <a:r>
              <a:rPr lang="en-US" dirty="0"/>
              <a:t>“</a:t>
            </a:r>
            <a:r>
              <a:rPr lang="ro-RO" dirty="0"/>
              <a:t>Pot spune că a fost o experiență diferită în care am avut oportunitatea să ne expunem ideile dar și să învățăm multe de la ceilalți participanți. De asemenea, am putut experimenta efortul necesar în realizarea unei lucrări cu caracter științific.</a:t>
            </a:r>
            <a:r>
              <a:rPr lang="en-US" dirty="0"/>
              <a:t>” – Tudor </a:t>
            </a:r>
            <a:r>
              <a:rPr lang="en-US" dirty="0" err="1"/>
              <a:t>Lile</a:t>
            </a:r>
            <a:endParaRPr lang="ro-RO" dirty="0"/>
          </a:p>
        </p:txBody>
      </p:sp>
      <p:sp>
        <p:nvSpPr>
          <p:cNvPr id="6" name="TextBox 5"/>
          <p:cNvSpPr txBox="1"/>
          <p:nvPr/>
        </p:nvSpPr>
        <p:spPr>
          <a:xfrm>
            <a:off x="5684108" y="5173362"/>
            <a:ext cx="4341341" cy="1477328"/>
          </a:xfrm>
          <a:prstGeom prst="rect">
            <a:avLst/>
          </a:prstGeom>
          <a:noFill/>
        </p:spPr>
        <p:txBody>
          <a:bodyPr wrap="square" rtlCol="0">
            <a:spAutoFit/>
          </a:bodyPr>
          <a:lstStyle/>
          <a:p>
            <a:r>
              <a:rPr lang="en-US" dirty="0"/>
              <a:t>“</a:t>
            </a:r>
            <a:r>
              <a:rPr lang="ro-RO" dirty="0"/>
              <a:t>Am participat de mai multe ori la această conferință și mereu m-a surprins în mod plăcut. De această dată mi s-a părut mult mai vie, mult mai dinamică și a fost foarte bine organizată.</a:t>
            </a:r>
            <a:r>
              <a:rPr lang="en-US" dirty="0"/>
              <a:t>” – </a:t>
            </a:r>
            <a:r>
              <a:rPr lang="en-US" dirty="0" err="1" smtClean="0"/>
              <a:t>Anyia</a:t>
            </a:r>
            <a:r>
              <a:rPr lang="en-US" dirty="0" smtClean="0"/>
              <a:t> Circa-</a:t>
            </a:r>
            <a:r>
              <a:rPr lang="en-US" dirty="0" err="1" smtClean="0"/>
              <a:t>Chiril</a:t>
            </a:r>
            <a:r>
              <a:rPr lang="ro-RO" dirty="0" smtClean="0"/>
              <a:t>ă</a:t>
            </a:r>
            <a:endParaRPr lang="ro-RO" dirty="0"/>
          </a:p>
        </p:txBody>
      </p:sp>
    </p:spTree>
    <p:extLst>
      <p:ext uri="{BB962C8B-B14F-4D97-AF65-F5344CB8AC3E}">
        <p14:creationId xmlns:p14="http://schemas.microsoft.com/office/powerpoint/2010/main" val="27551241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66737" y="4597167"/>
            <a:ext cx="4999839" cy="1754326"/>
          </a:xfrm>
          <a:prstGeom prst="rect">
            <a:avLst/>
          </a:prstGeom>
          <a:noFill/>
        </p:spPr>
        <p:txBody>
          <a:bodyPr wrap="square" rtlCol="0">
            <a:spAutoFit/>
          </a:bodyPr>
          <a:lstStyle/>
          <a:p>
            <a:r>
              <a:rPr lang="ro-RO" dirty="0"/>
              <a:t>”La conferința de matematică a fost foarte interesant! Am putut vedea diferite lucrări făcute de copiii cu care am fost în sală! A fost o experiență foarte frumoasă, pe care aș repeta-o.”</a:t>
            </a:r>
          </a:p>
          <a:p>
            <a:r>
              <a:rPr lang="ro-RO" dirty="0"/>
              <a:t> – </a:t>
            </a:r>
            <a:r>
              <a:rPr lang="ro-RO" i="1" dirty="0"/>
              <a:t>Hanciuța Anna, clasa a VI-a</a:t>
            </a:r>
            <a:endParaRPr lang="ro-RO" dirty="0"/>
          </a:p>
          <a:p>
            <a:endParaRPr lang="ro-RO" dirty="0"/>
          </a:p>
        </p:txBody>
      </p:sp>
      <p:sp>
        <p:nvSpPr>
          <p:cNvPr id="5" name="TextBox 4"/>
          <p:cNvSpPr txBox="1"/>
          <p:nvPr/>
        </p:nvSpPr>
        <p:spPr>
          <a:xfrm>
            <a:off x="6484690" y="593455"/>
            <a:ext cx="4815281" cy="3693319"/>
          </a:xfrm>
          <a:prstGeom prst="rect">
            <a:avLst/>
          </a:prstGeom>
          <a:noFill/>
        </p:spPr>
        <p:txBody>
          <a:bodyPr wrap="square" rtlCol="0">
            <a:spAutoFit/>
          </a:bodyPr>
          <a:lstStyle/>
          <a:p>
            <a:r>
              <a:rPr lang="ro-RO" dirty="0"/>
              <a:t>”Pentru mine, conferința de matematică a fost o experiență foarte frumoasă, care m-a ajutat să am curajul să vorbesc în public fără să am emoții. Cifrele pe care le rosteam mă făceau să intru într-o lume a matematicii, încât nu mai vedeam mulțimea de ochii care se uitau la mine. Le recomand tuturor elevilor care sunt pasionați de matematică să participe la conferința de matematică deoarece este o ocazie bună să ne înfrângem frica de vorbit în public și ne va ajuta când vom fi adulți.”</a:t>
            </a:r>
          </a:p>
          <a:p>
            <a:r>
              <a:rPr lang="ro-RO" dirty="0"/>
              <a:t> –</a:t>
            </a:r>
            <a:r>
              <a:rPr lang="ro-RO" i="1" dirty="0"/>
              <a:t>Marius Andra, clasa a VI-a</a:t>
            </a:r>
            <a:endParaRPr lang="ro-RO" dirty="0"/>
          </a:p>
          <a:p>
            <a:endParaRPr lang="ro-RO"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1031" y="4144160"/>
            <a:ext cx="3600728" cy="253058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66" y="477091"/>
            <a:ext cx="5182153" cy="3809683"/>
          </a:xfrm>
          <a:prstGeom prst="rect">
            <a:avLst/>
          </a:prstGeom>
        </p:spPr>
      </p:pic>
    </p:spTree>
    <p:extLst>
      <p:ext uri="{BB962C8B-B14F-4D97-AF65-F5344CB8AC3E}">
        <p14:creationId xmlns:p14="http://schemas.microsoft.com/office/powerpoint/2010/main" val="38645977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5894" y="637563"/>
            <a:ext cx="4286774" cy="3416320"/>
          </a:xfrm>
          <a:prstGeom prst="rect">
            <a:avLst/>
          </a:prstGeom>
          <a:noFill/>
        </p:spPr>
        <p:txBody>
          <a:bodyPr wrap="square" rtlCol="0">
            <a:spAutoFit/>
          </a:bodyPr>
          <a:lstStyle/>
          <a:p>
            <a:r>
              <a:rPr lang="ro-RO" dirty="0"/>
              <a:t>”Conferința de matematică "Tiberiu Popoviciu" mi-a oferit numeroase noi puncte de vedere asupra matematicii. Am avut ocazia să învăț despre aspecte ale matematicii despre care nu învăț la școală,  cum ar fi istoria matematicii</a:t>
            </a:r>
            <a:r>
              <a:rPr lang="en-US" dirty="0"/>
              <a:t>.</a:t>
            </a:r>
            <a:r>
              <a:rPr lang="ro-RO" dirty="0"/>
              <a:t> M-au ajutat să-mi îmbunătațesc abilități de comunicare prezentând principii matematice aplicabile în viața cotidiană. </a:t>
            </a:r>
          </a:p>
          <a:p>
            <a:r>
              <a:rPr lang="ro-RO" dirty="0"/>
              <a:t>Consider că a fost o acțiune care m-a apropiat de matematică și m-a dezvoltat pe mai multe planuri.” – Puf Alesio</a:t>
            </a:r>
            <a:r>
              <a:rPr lang="en-US" dirty="0"/>
              <a:t>, </a:t>
            </a:r>
            <a:r>
              <a:rPr lang="en-US" dirty="0" err="1"/>
              <a:t>clasa</a:t>
            </a:r>
            <a:r>
              <a:rPr lang="en-US" dirty="0"/>
              <a:t> a IX-a</a:t>
            </a:r>
            <a:endParaRPr lang="ro-RO" dirty="0"/>
          </a:p>
        </p:txBody>
      </p:sp>
      <p:sp>
        <p:nvSpPr>
          <p:cNvPr id="5" name="TextBox 4"/>
          <p:cNvSpPr txBox="1"/>
          <p:nvPr/>
        </p:nvSpPr>
        <p:spPr>
          <a:xfrm>
            <a:off x="385894" y="4672668"/>
            <a:ext cx="5570290" cy="1477328"/>
          </a:xfrm>
          <a:prstGeom prst="rect">
            <a:avLst/>
          </a:prstGeom>
          <a:noFill/>
        </p:spPr>
        <p:txBody>
          <a:bodyPr wrap="square" rtlCol="0">
            <a:spAutoFit/>
          </a:bodyPr>
          <a:lstStyle/>
          <a:p>
            <a:r>
              <a:rPr lang="ro-RO" dirty="0"/>
              <a:t>”Conferința de matematică  ”Tiberiu Popviciu” pentru mine a fost o experiență care m-a ajutat prin acumularea mai multor informații, cât și la dezvoltarea proprie. Atmosfera facută de profesorii implicați a fost și ea una foarte specială” – Anamaria Stănescu</a:t>
            </a:r>
            <a:r>
              <a:rPr lang="en-US" dirty="0"/>
              <a:t>, </a:t>
            </a:r>
            <a:r>
              <a:rPr lang="en-US" dirty="0" err="1"/>
              <a:t>clasa</a:t>
            </a:r>
            <a:r>
              <a:rPr lang="en-US" dirty="0"/>
              <a:t> a X-a</a:t>
            </a:r>
            <a:endParaRPr lang="ro-RO" dirty="0"/>
          </a:p>
        </p:txBody>
      </p:sp>
      <p:pic>
        <p:nvPicPr>
          <p:cNvPr id="7" name="Picture 6" descr="DSC_0110.jpg"/>
          <p:cNvPicPr>
            <a:picLocks noChangeAspect="1"/>
          </p:cNvPicPr>
          <p:nvPr/>
        </p:nvPicPr>
        <p:blipFill>
          <a:blip r:embed="rId2" cstate="print"/>
          <a:stretch>
            <a:fillRect/>
          </a:stretch>
        </p:blipFill>
        <p:spPr>
          <a:xfrm>
            <a:off x="5639011" y="1013933"/>
            <a:ext cx="4889241" cy="32594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1446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8584" y="280085"/>
            <a:ext cx="4168346" cy="3126260"/>
          </a:xfrm>
          <a:prstGeom prst="rect">
            <a:avLst/>
          </a:prstGeom>
        </p:spPr>
      </p:pic>
      <p:sp>
        <p:nvSpPr>
          <p:cNvPr id="6" name="TextBox 5"/>
          <p:cNvSpPr txBox="1"/>
          <p:nvPr/>
        </p:nvSpPr>
        <p:spPr>
          <a:xfrm>
            <a:off x="988541" y="3641125"/>
            <a:ext cx="4151871" cy="2031325"/>
          </a:xfrm>
          <a:prstGeom prst="rect">
            <a:avLst/>
          </a:prstGeom>
          <a:noFill/>
        </p:spPr>
        <p:txBody>
          <a:bodyPr wrap="square" rtlCol="0">
            <a:spAutoFit/>
          </a:bodyPr>
          <a:lstStyle/>
          <a:p>
            <a:r>
              <a:rPr lang="en-US" dirty="0"/>
              <a:t>“</a:t>
            </a:r>
            <a:r>
              <a:rPr lang="ro-RO" dirty="0"/>
              <a:t>Experiența mea la Conferința de Matematică </a:t>
            </a:r>
            <a:r>
              <a:rPr lang="en-US" dirty="0"/>
              <a:t>“</a:t>
            </a:r>
            <a:r>
              <a:rPr lang="ro-RO" dirty="0"/>
              <a:t>Tiberiu Popoviciu</a:t>
            </a:r>
            <a:r>
              <a:rPr lang="en-US" dirty="0"/>
              <a:t>”</a:t>
            </a:r>
            <a:r>
              <a:rPr lang="ro-RO" dirty="0"/>
              <a:t> a fost una foarte placuta. Am prezentat în lucrările mele curiozitați interesante din lumea matematicii și am învățat lucruri noi din proiectele colegilor mei.</a:t>
            </a:r>
            <a:r>
              <a:rPr lang="en-US" dirty="0"/>
              <a:t>” – Antonia </a:t>
            </a:r>
            <a:r>
              <a:rPr lang="en-US" dirty="0" err="1"/>
              <a:t>Magd</a:t>
            </a:r>
            <a:r>
              <a:rPr lang="ro-RO" dirty="0"/>
              <a:t>ău</a:t>
            </a:r>
            <a:r>
              <a:rPr lang="en-US" dirty="0"/>
              <a:t>, </a:t>
            </a:r>
            <a:r>
              <a:rPr lang="en-US" dirty="0" err="1"/>
              <a:t>clasa</a:t>
            </a:r>
            <a:r>
              <a:rPr lang="en-US" dirty="0"/>
              <a:t> a XI-a</a:t>
            </a:r>
            <a:endParaRPr lang="ro-RO" dirty="0"/>
          </a:p>
        </p:txBody>
      </p:sp>
      <p:pic>
        <p:nvPicPr>
          <p:cNvPr id="7" name="Picture 6" descr="DSC_0136.jpg"/>
          <p:cNvPicPr>
            <a:picLocks noChangeAspect="1"/>
          </p:cNvPicPr>
          <p:nvPr/>
        </p:nvPicPr>
        <p:blipFill>
          <a:blip r:embed="rId3" cstate="print"/>
          <a:stretch>
            <a:fillRect/>
          </a:stretch>
        </p:blipFill>
        <p:spPr>
          <a:xfrm>
            <a:off x="5850891" y="280084"/>
            <a:ext cx="4685303" cy="3123535"/>
          </a:xfrm>
          <a:prstGeom prst="rect">
            <a:avLst/>
          </a:prstGeom>
          <a:ln>
            <a:noFill/>
          </a:ln>
          <a:effectLst/>
        </p:spPr>
      </p:pic>
      <p:sp>
        <p:nvSpPr>
          <p:cNvPr id="8" name="TextBox 7"/>
          <p:cNvSpPr txBox="1"/>
          <p:nvPr/>
        </p:nvSpPr>
        <p:spPr>
          <a:xfrm>
            <a:off x="5850891" y="3641125"/>
            <a:ext cx="5224546" cy="3139321"/>
          </a:xfrm>
          <a:prstGeom prst="rect">
            <a:avLst/>
          </a:prstGeom>
          <a:noFill/>
        </p:spPr>
        <p:txBody>
          <a:bodyPr wrap="square" rtlCol="0">
            <a:spAutoFit/>
          </a:bodyPr>
          <a:lstStyle/>
          <a:p>
            <a:r>
              <a:rPr lang="en-US" dirty="0"/>
              <a:t>“</a:t>
            </a:r>
            <a:r>
              <a:rPr lang="ro-RO" dirty="0"/>
              <a:t>Pentru mine Conferința de Matematică </a:t>
            </a:r>
            <a:r>
              <a:rPr lang="en-US" dirty="0"/>
              <a:t>“</a:t>
            </a:r>
            <a:r>
              <a:rPr lang="ro-RO" dirty="0"/>
              <a:t>Tiberiu Popoviciu</a:t>
            </a:r>
            <a:r>
              <a:rPr lang="en-US" dirty="0"/>
              <a:t>”</a:t>
            </a:r>
            <a:r>
              <a:rPr lang="ro-RO" dirty="0"/>
              <a:t> a fost o experiență unică. </a:t>
            </a:r>
          </a:p>
          <a:p>
            <a:r>
              <a:rPr lang="ro-RO" dirty="0"/>
              <a:t>Este o grupare a mai multor matematicieni de diferite clase și niveluri care au o calitate comună</a:t>
            </a:r>
            <a:r>
              <a:rPr lang="en-US" dirty="0"/>
              <a:t> :</a:t>
            </a:r>
            <a:r>
              <a:rPr lang="ro-RO" dirty="0"/>
              <a:t>   abilitatea de a găsi frumusețe, rigurozitate, armonie în matematică. Este un schimb de opinii, de subiecte, de perspective în care fiecare are de câștigat o schimbare de gândire, un mod nou de a aborda și de a conceptualiza diferite părți ale matematicii si ale gândirii noastre de zi cu zi.</a:t>
            </a:r>
            <a:r>
              <a:rPr lang="en-US" dirty="0"/>
              <a:t>” – David </a:t>
            </a:r>
            <a:r>
              <a:rPr lang="en-US" dirty="0" err="1"/>
              <a:t>Dobondi</a:t>
            </a:r>
            <a:r>
              <a:rPr lang="en-US" dirty="0"/>
              <a:t>, </a:t>
            </a:r>
            <a:r>
              <a:rPr lang="en-US" dirty="0" err="1"/>
              <a:t>clasa</a:t>
            </a:r>
            <a:r>
              <a:rPr lang="en-US" dirty="0"/>
              <a:t> a XI-a</a:t>
            </a:r>
            <a:endParaRPr lang="ro-RO" dirty="0"/>
          </a:p>
        </p:txBody>
      </p:sp>
    </p:spTree>
    <p:extLst>
      <p:ext uri="{BB962C8B-B14F-4D97-AF65-F5344CB8AC3E}">
        <p14:creationId xmlns:p14="http://schemas.microsoft.com/office/powerpoint/2010/main" val="1499318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0117" y="3665989"/>
            <a:ext cx="5478011" cy="2308324"/>
          </a:xfrm>
          <a:prstGeom prst="rect">
            <a:avLst/>
          </a:prstGeom>
          <a:noFill/>
        </p:spPr>
        <p:txBody>
          <a:bodyPr wrap="square" rtlCol="0">
            <a:spAutoFit/>
          </a:bodyPr>
          <a:lstStyle/>
          <a:p>
            <a:r>
              <a:rPr lang="ro-RO" dirty="0"/>
              <a:t>”Este o conferință de matematică în care îmi pot expune anumite probleme "interesante" sau deosebite unui public care le poate înțelege și aprecia. La rândul meu aflu părți ale matematicii mai puțin cunoscute, dar sunt utile în viața de zi cu zi sau care sunt folosite în anumite domenii matematice.” </a:t>
            </a:r>
          </a:p>
          <a:p>
            <a:r>
              <a:rPr lang="ro-RO" dirty="0"/>
              <a:t>– </a:t>
            </a:r>
            <a:r>
              <a:rPr lang="ro-RO" i="1" dirty="0"/>
              <a:t>Bogdan Bușui, clasa a X-a</a:t>
            </a:r>
            <a:endParaRPr lang="ro-RO" dirty="0"/>
          </a:p>
          <a:p>
            <a:endParaRPr lang="ro-RO" dirty="0"/>
          </a:p>
        </p:txBody>
      </p:sp>
      <p:sp>
        <p:nvSpPr>
          <p:cNvPr id="5" name="TextBox 4"/>
          <p:cNvSpPr txBox="1"/>
          <p:nvPr/>
        </p:nvSpPr>
        <p:spPr>
          <a:xfrm>
            <a:off x="7038363" y="3665989"/>
            <a:ext cx="4379053" cy="2308324"/>
          </a:xfrm>
          <a:prstGeom prst="rect">
            <a:avLst/>
          </a:prstGeom>
          <a:noFill/>
        </p:spPr>
        <p:txBody>
          <a:bodyPr wrap="square" rtlCol="0">
            <a:spAutoFit/>
          </a:bodyPr>
          <a:lstStyle/>
          <a:p>
            <a:r>
              <a:rPr lang="en-US" dirty="0"/>
              <a:t>”</a:t>
            </a:r>
            <a:r>
              <a:rPr lang="en-US" dirty="0" err="1"/>
              <a:t>Conferința</a:t>
            </a:r>
            <a:r>
              <a:rPr lang="en-US" dirty="0"/>
              <a:t> de </a:t>
            </a:r>
            <a:r>
              <a:rPr lang="en-US" dirty="0" err="1"/>
              <a:t>matematică</a:t>
            </a:r>
            <a:r>
              <a:rPr lang="en-US" dirty="0"/>
              <a:t> "</a:t>
            </a:r>
            <a:r>
              <a:rPr lang="en-US" dirty="0" err="1"/>
              <a:t>Tiberiu</a:t>
            </a:r>
            <a:r>
              <a:rPr lang="en-US" dirty="0"/>
              <a:t> </a:t>
            </a:r>
            <a:r>
              <a:rPr lang="en-US" dirty="0" err="1"/>
              <a:t>Popoviciu</a:t>
            </a:r>
            <a:r>
              <a:rPr lang="en-US" dirty="0"/>
              <a:t>" a </a:t>
            </a:r>
            <a:r>
              <a:rPr lang="en-US" dirty="0" err="1"/>
              <a:t>fost</a:t>
            </a:r>
            <a:r>
              <a:rPr lang="en-US" dirty="0"/>
              <a:t> </a:t>
            </a:r>
            <a:r>
              <a:rPr lang="en-US" dirty="0" err="1"/>
              <a:t>și</a:t>
            </a:r>
            <a:r>
              <a:rPr lang="en-US" dirty="0"/>
              <a:t> </a:t>
            </a:r>
            <a:r>
              <a:rPr lang="en-US" dirty="0" err="1"/>
              <a:t>este</a:t>
            </a:r>
            <a:r>
              <a:rPr lang="en-US" dirty="0"/>
              <a:t> </a:t>
            </a:r>
            <a:r>
              <a:rPr lang="en-US" dirty="0" err="1"/>
              <a:t>în</a:t>
            </a:r>
            <a:r>
              <a:rPr lang="en-US" dirty="0"/>
              <a:t> </a:t>
            </a:r>
            <a:r>
              <a:rPr lang="en-US" dirty="0" err="1"/>
              <a:t>continuare</a:t>
            </a:r>
            <a:r>
              <a:rPr lang="en-US" dirty="0"/>
              <a:t> o </a:t>
            </a:r>
            <a:r>
              <a:rPr lang="en-US" dirty="0" err="1"/>
              <a:t>ocazie</a:t>
            </a:r>
            <a:r>
              <a:rPr lang="en-US" dirty="0"/>
              <a:t> </a:t>
            </a:r>
            <a:r>
              <a:rPr lang="en-US" dirty="0" err="1"/>
              <a:t>prielnică</a:t>
            </a:r>
            <a:r>
              <a:rPr lang="en-US" dirty="0"/>
              <a:t> </a:t>
            </a:r>
            <a:r>
              <a:rPr lang="en-US" dirty="0" err="1"/>
              <a:t>pentru</a:t>
            </a:r>
            <a:r>
              <a:rPr lang="en-US" dirty="0"/>
              <a:t> </a:t>
            </a:r>
            <a:r>
              <a:rPr lang="en-US" dirty="0" err="1"/>
              <a:t>elevii</a:t>
            </a:r>
            <a:r>
              <a:rPr lang="en-US" dirty="0"/>
              <a:t> </a:t>
            </a:r>
            <a:r>
              <a:rPr lang="en-US" dirty="0" err="1"/>
              <a:t>colegiului</a:t>
            </a:r>
            <a:r>
              <a:rPr lang="en-US" dirty="0"/>
              <a:t> </a:t>
            </a:r>
            <a:r>
              <a:rPr lang="en-US" dirty="0" err="1"/>
              <a:t>nostru</a:t>
            </a:r>
            <a:r>
              <a:rPr lang="en-US" dirty="0"/>
              <a:t> </a:t>
            </a:r>
            <a:r>
              <a:rPr lang="en-US" dirty="0" err="1"/>
              <a:t>și</a:t>
            </a:r>
            <a:r>
              <a:rPr lang="en-US" dirty="0"/>
              <a:t> nu </a:t>
            </a:r>
            <a:r>
              <a:rPr lang="en-US" dirty="0" err="1"/>
              <a:t>numai</a:t>
            </a:r>
            <a:r>
              <a:rPr lang="en-US" dirty="0"/>
              <a:t>, de a </a:t>
            </a:r>
            <a:r>
              <a:rPr lang="en-US" dirty="0" err="1"/>
              <a:t>învăța</a:t>
            </a:r>
            <a:r>
              <a:rPr lang="en-US" dirty="0"/>
              <a:t> </a:t>
            </a:r>
            <a:r>
              <a:rPr lang="en-US" dirty="0" err="1"/>
              <a:t>aplicații</a:t>
            </a:r>
            <a:r>
              <a:rPr lang="en-US" dirty="0"/>
              <a:t> practice ale </a:t>
            </a:r>
            <a:r>
              <a:rPr lang="en-US" dirty="0" err="1"/>
              <a:t>matematicii</a:t>
            </a:r>
            <a:r>
              <a:rPr lang="en-US" dirty="0"/>
              <a:t> </a:t>
            </a:r>
            <a:r>
              <a:rPr lang="en-US" dirty="0" err="1"/>
              <a:t>în</a:t>
            </a:r>
            <a:r>
              <a:rPr lang="en-US" dirty="0"/>
              <a:t> </a:t>
            </a:r>
            <a:r>
              <a:rPr lang="en-US" dirty="0" err="1"/>
              <a:t>viața</a:t>
            </a:r>
            <a:r>
              <a:rPr lang="en-US" dirty="0"/>
              <a:t> de </a:t>
            </a:r>
            <a:r>
              <a:rPr lang="en-US" dirty="0" err="1"/>
              <a:t>zi</a:t>
            </a:r>
            <a:r>
              <a:rPr lang="en-US" dirty="0"/>
              <a:t> cu </a:t>
            </a:r>
            <a:r>
              <a:rPr lang="en-US" dirty="0" err="1"/>
              <a:t>zi</a:t>
            </a:r>
            <a:r>
              <a:rPr lang="en-US" dirty="0"/>
              <a:t>, </a:t>
            </a:r>
            <a:r>
              <a:rPr lang="en-US" dirty="0" err="1"/>
              <a:t>într</a:t>
            </a:r>
            <a:r>
              <a:rPr lang="en-US" dirty="0"/>
              <a:t>-un </a:t>
            </a:r>
            <a:r>
              <a:rPr lang="en-US" dirty="0" err="1"/>
              <a:t>mediu</a:t>
            </a:r>
            <a:r>
              <a:rPr lang="en-US" dirty="0"/>
              <a:t> </a:t>
            </a:r>
            <a:r>
              <a:rPr lang="en-US" dirty="0" err="1"/>
              <a:t>deschis</a:t>
            </a:r>
            <a:r>
              <a:rPr lang="en-US" dirty="0"/>
              <a:t> </a:t>
            </a:r>
            <a:r>
              <a:rPr lang="en-US" dirty="0" err="1"/>
              <a:t>si</a:t>
            </a:r>
            <a:r>
              <a:rPr lang="en-US" dirty="0"/>
              <a:t> </a:t>
            </a:r>
            <a:r>
              <a:rPr lang="en-US" dirty="0" err="1"/>
              <a:t>prietenos</a:t>
            </a:r>
            <a:r>
              <a:rPr lang="en-US" dirty="0"/>
              <a:t>.” </a:t>
            </a:r>
            <a:endParaRPr lang="ro-RO" dirty="0"/>
          </a:p>
          <a:p>
            <a:r>
              <a:rPr lang="en-US" i="1" dirty="0"/>
              <a:t>–  Andrei </a:t>
            </a:r>
            <a:r>
              <a:rPr lang="en-US" i="1" dirty="0" err="1"/>
              <a:t>Bejan</a:t>
            </a:r>
            <a:r>
              <a:rPr lang="en-US" i="1" dirty="0"/>
              <a:t>, </a:t>
            </a:r>
            <a:r>
              <a:rPr lang="en-US" i="1" dirty="0" err="1"/>
              <a:t>clasa</a:t>
            </a:r>
            <a:r>
              <a:rPr lang="en-US" i="1" dirty="0"/>
              <a:t> a XI-a</a:t>
            </a:r>
            <a:endParaRPr lang="ro-RO" dirty="0"/>
          </a:p>
          <a:p>
            <a:endParaRPr lang="ro-RO"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7732" y="162109"/>
            <a:ext cx="6197556" cy="3350738"/>
          </a:xfrm>
          <a:prstGeom prst="rect">
            <a:avLst/>
          </a:prstGeom>
        </p:spPr>
      </p:pic>
    </p:spTree>
    <p:extLst>
      <p:ext uri="{BB962C8B-B14F-4D97-AF65-F5344CB8AC3E}">
        <p14:creationId xmlns:p14="http://schemas.microsoft.com/office/powerpoint/2010/main" val="1390360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u="sng" dirty="0">
                <a:effectLst>
                  <a:outerShdw blurRad="38100" dist="38100" dir="2700000" algn="tl">
                    <a:srgbClr val="000000">
                      <a:alpha val="43137"/>
                    </a:srgbClr>
                  </a:outerShdw>
                </a:effectLst>
              </a:rPr>
              <a:t>De ce Tiberiu Popoviciu?</a:t>
            </a:r>
          </a:p>
        </p:txBody>
      </p:sp>
      <p:sp>
        <p:nvSpPr>
          <p:cNvPr id="3" name="Content Placeholder 2"/>
          <p:cNvSpPr>
            <a:spLocks noGrp="1"/>
          </p:cNvSpPr>
          <p:nvPr>
            <p:ph idx="1"/>
          </p:nvPr>
        </p:nvSpPr>
        <p:spPr>
          <a:xfrm>
            <a:off x="706394" y="1858577"/>
            <a:ext cx="7818743" cy="4351338"/>
          </a:xfrm>
        </p:spPr>
        <p:txBody>
          <a:bodyPr>
            <a:normAutofit fontScale="77500" lnSpcReduction="20000"/>
          </a:bodyPr>
          <a:lstStyle/>
          <a:p>
            <a:r>
              <a:rPr lang="ro-RO" b="1" dirty="0"/>
              <a:t>Tiberiu Popoviciu </a:t>
            </a:r>
            <a:r>
              <a:rPr lang="ro-RO" dirty="0"/>
              <a:t>(1906-1975) a fost un profesor universitar și membru titular al Academiei Române.</a:t>
            </a:r>
          </a:p>
          <a:p>
            <a:r>
              <a:rPr lang="ro-RO" dirty="0"/>
              <a:t>A urmat liceul în Arad, la școala care este astăzi Colegiul Național </a:t>
            </a:r>
            <a:r>
              <a:rPr lang="en-US" dirty="0"/>
              <a:t>“</a:t>
            </a:r>
            <a:r>
              <a:rPr lang="ro-RO" dirty="0"/>
              <a:t>Moise Nicoară</a:t>
            </a:r>
            <a:r>
              <a:rPr lang="en-US" dirty="0"/>
              <a:t>”</a:t>
            </a:r>
            <a:r>
              <a:rPr lang="ro-RO" dirty="0"/>
              <a:t>. A absolvit cursurile Facultății de Științe din București, cu un doctorat susținut la Paris (1933) despre teoria funcțiilor convexe de ordin superior.</a:t>
            </a:r>
          </a:p>
          <a:p>
            <a:r>
              <a:rPr lang="ro-RO" dirty="0"/>
              <a:t>A fost cadru didactic la multiple mari universități românești.</a:t>
            </a:r>
          </a:p>
          <a:p>
            <a:r>
              <a:rPr lang="ro-RO" dirty="0"/>
              <a:t>În onoarea sa și a însemnatei sale contribuții la evoluția matematicii și formarea bazelor informaticii românești, azi, Institutul de calcul al Academiei Române din Cluj, cât și Liceul de Informatică din Cluj îi poartă numele.</a:t>
            </a:r>
            <a:endParaRPr lang="en-US" dirty="0"/>
          </a:p>
          <a:p>
            <a:r>
              <a:rPr lang="en-US" dirty="0" err="1"/>
              <a:t>Totodat</a:t>
            </a:r>
            <a:r>
              <a:rPr lang="ro-RO" dirty="0"/>
              <a:t>ă, din cauza succesului și reușitelor fostului absolvent al colegiul arădean, Conferința Internațională de matematică, care se organizează în fiecare an la Colegiul Național </a:t>
            </a:r>
            <a:r>
              <a:rPr lang="en-US" dirty="0"/>
              <a:t>“</a:t>
            </a:r>
            <a:r>
              <a:rPr lang="ro-RO" dirty="0"/>
              <a:t>Moise Nicoară</a:t>
            </a:r>
            <a:r>
              <a:rPr lang="en-US" dirty="0"/>
              <a:t>”</a:t>
            </a:r>
            <a:r>
              <a:rPr lang="ro-RO" dirty="0"/>
              <a:t>, îi poartă numele.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2881" y="867094"/>
            <a:ext cx="1623723" cy="2311418"/>
          </a:xfrm>
          <a:prstGeom prst="rect">
            <a:avLst/>
          </a:prstGeom>
          <a:ln>
            <a:noFill/>
          </a:ln>
          <a:effectLst>
            <a:softEdge rad="112500"/>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5137" y="2627869"/>
            <a:ext cx="3314052" cy="2365289"/>
          </a:xfrm>
          <a:prstGeom prst="rect">
            <a:avLst/>
          </a:prstGeom>
          <a:ln>
            <a:noFill/>
          </a:ln>
          <a:effectLst>
            <a:softEdge rad="112500"/>
          </a:effectLst>
        </p:spPr>
      </p:pic>
    </p:spTree>
    <p:extLst>
      <p:ext uri="{BB962C8B-B14F-4D97-AF65-F5344CB8AC3E}">
        <p14:creationId xmlns:p14="http://schemas.microsoft.com/office/powerpoint/2010/main" val="5115871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SC_0186.jpg"/>
          <p:cNvPicPr>
            <a:picLocks noChangeAspect="1"/>
          </p:cNvPicPr>
          <p:nvPr/>
        </p:nvPicPr>
        <p:blipFill>
          <a:blip r:embed="rId2" cstate="print"/>
          <a:stretch>
            <a:fillRect/>
          </a:stretch>
        </p:blipFill>
        <p:spPr>
          <a:xfrm>
            <a:off x="4080587" y="537993"/>
            <a:ext cx="5586704" cy="3724469"/>
          </a:xfrm>
          <a:prstGeom prst="rect">
            <a:avLst/>
          </a:prstGeom>
        </p:spPr>
      </p:pic>
      <p:sp>
        <p:nvSpPr>
          <p:cNvPr id="6" name="TextBox 5"/>
          <p:cNvSpPr txBox="1"/>
          <p:nvPr/>
        </p:nvSpPr>
        <p:spPr>
          <a:xfrm>
            <a:off x="681135" y="537993"/>
            <a:ext cx="3032449" cy="3970318"/>
          </a:xfrm>
          <a:prstGeom prst="rect">
            <a:avLst/>
          </a:prstGeom>
          <a:noFill/>
        </p:spPr>
        <p:txBody>
          <a:bodyPr wrap="square" rtlCol="0">
            <a:spAutoFit/>
          </a:bodyPr>
          <a:lstStyle/>
          <a:p>
            <a:r>
              <a:rPr lang="en-US" dirty="0"/>
              <a:t>“</a:t>
            </a:r>
            <a:r>
              <a:rPr lang="ro-RO" dirty="0"/>
              <a:t>Am participat de mai multe ori la Conferința Internațională de la Colegiul Național Moise Nicoară. La unele ediții am prezentat articole, iar la o ediție am participat la analizarea copiilor din clasa a VI-a. Ediția din acest an a fost una deosebită și datorită profesorilor din străinătate, dar în special datorită doamnei profesor Octavia Potocean.” – prof. Crișan Ioan</a:t>
            </a:r>
          </a:p>
        </p:txBody>
      </p:sp>
      <p:sp>
        <p:nvSpPr>
          <p:cNvPr id="7" name="TextBox 6"/>
          <p:cNvSpPr txBox="1"/>
          <p:nvPr/>
        </p:nvSpPr>
        <p:spPr>
          <a:xfrm>
            <a:off x="4457310" y="4442997"/>
            <a:ext cx="4833257" cy="2031325"/>
          </a:xfrm>
          <a:prstGeom prst="rect">
            <a:avLst/>
          </a:prstGeom>
          <a:noFill/>
        </p:spPr>
        <p:txBody>
          <a:bodyPr wrap="square" rtlCol="0">
            <a:spAutoFit/>
          </a:bodyPr>
          <a:lstStyle/>
          <a:p>
            <a:r>
              <a:rPr lang="en-US" dirty="0"/>
              <a:t>“</a:t>
            </a:r>
            <a:r>
              <a:rPr lang="ro-RO" dirty="0"/>
              <a:t>Această conferință a fost o</a:t>
            </a:r>
            <a:r>
              <a:rPr lang="en-US" dirty="0"/>
              <a:t> </a:t>
            </a:r>
            <a:r>
              <a:rPr lang="en-US" dirty="0" err="1"/>
              <a:t>activitate</a:t>
            </a:r>
            <a:r>
              <a:rPr lang="en-US" dirty="0"/>
              <a:t> </a:t>
            </a:r>
            <a:r>
              <a:rPr lang="en-US" dirty="0" err="1"/>
              <a:t>interesant</a:t>
            </a:r>
            <a:r>
              <a:rPr lang="ro-RO" dirty="0"/>
              <a:t>ă, mi-a plăcut tema. Aceasta ne-a arătat ca matematica are multe implicații, chiar și în artă. Modul de prezentare a fost foarte impresionant, m-am simțit bine participând la ce am văzut astăzi.” </a:t>
            </a:r>
            <a:br>
              <a:rPr lang="ro-RO" dirty="0"/>
            </a:br>
            <a:r>
              <a:rPr lang="ro-RO" dirty="0"/>
              <a:t>– prof. Milaj Florica</a:t>
            </a:r>
          </a:p>
        </p:txBody>
      </p:sp>
    </p:spTree>
    <p:extLst>
      <p:ext uri="{BB962C8B-B14F-4D97-AF65-F5344CB8AC3E}">
        <p14:creationId xmlns:p14="http://schemas.microsoft.com/office/powerpoint/2010/main" val="434291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3397" y="1073791"/>
            <a:ext cx="5184397" cy="1477328"/>
          </a:xfrm>
          <a:prstGeom prst="rect">
            <a:avLst/>
          </a:prstGeom>
          <a:noFill/>
        </p:spPr>
        <p:txBody>
          <a:bodyPr wrap="square" rtlCol="0">
            <a:spAutoFit/>
          </a:bodyPr>
          <a:lstStyle/>
          <a:p>
            <a:r>
              <a:rPr lang="ro-RO" dirty="0"/>
              <a:t>”Acest simpozion confirmă interesul copiilor atat din școala noastră, cât și din alte școli, pentru matematică.”</a:t>
            </a:r>
          </a:p>
          <a:p>
            <a:pPr lvl="0"/>
            <a:r>
              <a:rPr lang="ro-RO" i="1" dirty="0"/>
              <a:t>prof. Cameniță Daniela</a:t>
            </a:r>
            <a:endParaRPr lang="ro-RO" dirty="0"/>
          </a:p>
          <a:p>
            <a:endParaRPr lang="ro-RO" dirty="0"/>
          </a:p>
        </p:txBody>
      </p:sp>
      <p:sp>
        <p:nvSpPr>
          <p:cNvPr id="5" name="TextBox 4"/>
          <p:cNvSpPr txBox="1"/>
          <p:nvPr/>
        </p:nvSpPr>
        <p:spPr>
          <a:xfrm>
            <a:off x="5947794" y="3934437"/>
            <a:ext cx="5066951" cy="2031325"/>
          </a:xfrm>
          <a:prstGeom prst="rect">
            <a:avLst/>
          </a:prstGeom>
          <a:noFill/>
        </p:spPr>
        <p:txBody>
          <a:bodyPr wrap="square" rtlCol="0">
            <a:spAutoFit/>
          </a:bodyPr>
          <a:lstStyle/>
          <a:p>
            <a:r>
              <a:rPr lang="ro-RO" dirty="0"/>
              <a:t>”S-au format deja veterani care prezintă, calitatea lucrărilor fiind ridicată. Olimpicii au ocazia să prezinte materiale care depășesc nivelul de la clasă, oferindu-le colegilor lor o altă perspectvă asupra studiului matematicii.”</a:t>
            </a:r>
          </a:p>
          <a:p>
            <a:pPr lvl="0"/>
            <a:r>
              <a:rPr lang="ro-RO" i="1" dirty="0"/>
              <a:t>prof. Bodrogean Ovidiu</a:t>
            </a:r>
            <a:endParaRPr lang="ro-RO" dirty="0"/>
          </a:p>
          <a:p>
            <a:endParaRPr lang="ro-RO"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5292" y="671290"/>
            <a:ext cx="4315881" cy="2877254"/>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955" y="2945724"/>
            <a:ext cx="4530057" cy="30200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72926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3364" y="4415097"/>
            <a:ext cx="4530055" cy="2308324"/>
          </a:xfrm>
          <a:prstGeom prst="rect">
            <a:avLst/>
          </a:prstGeom>
          <a:noFill/>
        </p:spPr>
        <p:txBody>
          <a:bodyPr wrap="square" rtlCol="0">
            <a:spAutoFit/>
          </a:bodyPr>
          <a:lstStyle/>
          <a:p>
            <a:r>
              <a:rPr lang="ro-RO" dirty="0"/>
              <a:t>”Conferința a fost gandită pentru elevi. Matematica înseamnă cercetare, nu numai olimpiade. Matematica e în alb și negru, pe când viața e nuanța de gri. Daca nu am face apel la matematică din când în când, am ajunge să „aproximăm” prea mult viața.”</a:t>
            </a:r>
          </a:p>
          <a:p>
            <a:r>
              <a:rPr lang="ro-RO" i="1" dirty="0"/>
              <a:t>-    prof. Potocean Mircea</a:t>
            </a:r>
            <a:endParaRPr lang="ro-RO" dirty="0"/>
          </a:p>
          <a:p>
            <a:endParaRPr lang="ro-RO" dirty="0"/>
          </a:p>
        </p:txBody>
      </p:sp>
      <p:sp>
        <p:nvSpPr>
          <p:cNvPr id="5" name="TextBox 4"/>
          <p:cNvSpPr txBox="1"/>
          <p:nvPr/>
        </p:nvSpPr>
        <p:spPr>
          <a:xfrm>
            <a:off x="1392573" y="167780"/>
            <a:ext cx="4731390" cy="4247317"/>
          </a:xfrm>
          <a:prstGeom prst="rect">
            <a:avLst/>
          </a:prstGeom>
          <a:noFill/>
        </p:spPr>
        <p:txBody>
          <a:bodyPr wrap="square" rtlCol="0">
            <a:spAutoFit/>
          </a:bodyPr>
          <a:lstStyle/>
          <a:p>
            <a:r>
              <a:rPr lang="ro-RO" dirty="0"/>
              <a:t>”Copiii au fost mai bine pregătiți decât în alte ediții în ceea ce privește expunerea lucrărilor, redactarea, folosirea programelor matematice. Alegerile problemelor prezentate au fost inspirate, prezentând conținut relevant. Asteptăm rezultate deosebite și la matematică și de asemenea, ca matematica să sprijine celelalte știinte. În viață totul are ca punct de plecare matematica: regulile ca punctualitatea, seriozitatea până la învingerea greutăților care apar. Matematica oferă un algoritm simplu care se aplică și în viață: te gândești, găsești o explicație care duce inevitabil la soluție.”</a:t>
            </a:r>
          </a:p>
          <a:p>
            <a:pPr lvl="0"/>
            <a:r>
              <a:rPr lang="ro-RO" i="1" dirty="0"/>
              <a:t>- </a:t>
            </a:r>
            <a:r>
              <a:rPr lang="en-US" i="1" dirty="0"/>
              <a:t>  </a:t>
            </a:r>
            <a:r>
              <a:rPr lang="ro-RO" i="1" dirty="0"/>
              <a:t>prof. Moraru Augustini</a:t>
            </a:r>
            <a:endParaRPr lang="ro-RO" dirty="0"/>
          </a:p>
          <a:p>
            <a:r>
              <a:rPr lang="en-US" dirty="0"/>
              <a:t> </a:t>
            </a:r>
            <a:endParaRPr lang="ro-RO"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5900336" y="1520405"/>
            <a:ext cx="4986827" cy="32308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6151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1453" y="100668"/>
            <a:ext cx="10159068" cy="6463308"/>
          </a:xfrm>
          <a:prstGeom prst="rect">
            <a:avLst/>
          </a:prstGeom>
          <a:noFill/>
        </p:spPr>
        <p:txBody>
          <a:bodyPr wrap="square" rtlCol="0">
            <a:spAutoFit/>
          </a:bodyPr>
          <a:lstStyle/>
          <a:p>
            <a:pPr algn="ctr"/>
            <a:r>
              <a:rPr lang="ro-RO" b="1" i="1" dirty="0"/>
              <a:t>Unele dintre lucrările expuse de către profesori in plenul conferinței, de-a lungul aniilor sunt</a:t>
            </a:r>
            <a:r>
              <a:rPr lang="en-US" b="1" i="1" dirty="0"/>
              <a:t>:</a:t>
            </a:r>
          </a:p>
          <a:p>
            <a:pPr algn="ctr"/>
            <a:r>
              <a:rPr lang="en-US" b="1" i="1" dirty="0"/>
              <a:t> </a:t>
            </a:r>
            <a:endParaRPr lang="ro-RO" b="1" i="1" dirty="0"/>
          </a:p>
          <a:p>
            <a:pPr lvl="0" algn="ctr"/>
            <a:r>
              <a:rPr lang="en-US" i="1" dirty="0"/>
              <a:t>”</a:t>
            </a:r>
            <a:r>
              <a:rPr lang="en-US" i="1" dirty="0" err="1"/>
              <a:t>Matematica</a:t>
            </a:r>
            <a:r>
              <a:rPr lang="en-US" i="1" dirty="0"/>
              <a:t> </a:t>
            </a:r>
            <a:r>
              <a:rPr lang="en-US" i="1" dirty="0" err="1"/>
              <a:t>în</a:t>
            </a:r>
            <a:r>
              <a:rPr lang="en-US" i="1" dirty="0"/>
              <a:t> </a:t>
            </a:r>
            <a:r>
              <a:rPr lang="en-US" i="1" dirty="0" err="1"/>
              <a:t>Colegiul</a:t>
            </a:r>
            <a:r>
              <a:rPr lang="en-US" i="1" dirty="0"/>
              <a:t> </a:t>
            </a:r>
            <a:r>
              <a:rPr lang="en-US" i="1" dirty="0" err="1"/>
              <a:t>Național</a:t>
            </a:r>
            <a:r>
              <a:rPr lang="en-US" i="1" dirty="0"/>
              <a:t> ”</a:t>
            </a:r>
            <a:r>
              <a:rPr lang="en-US" i="1" dirty="0" err="1"/>
              <a:t>Moise</a:t>
            </a:r>
            <a:r>
              <a:rPr lang="en-US" i="1" dirty="0"/>
              <a:t> </a:t>
            </a:r>
            <a:r>
              <a:rPr lang="en-US" i="1" dirty="0" err="1"/>
              <a:t>Nicoară</a:t>
            </a:r>
            <a:r>
              <a:rPr lang="en-US" i="1" dirty="0"/>
              <a:t>” ”</a:t>
            </a:r>
            <a:endParaRPr lang="ro-RO" i="1" dirty="0"/>
          </a:p>
          <a:p>
            <a:pPr algn="ctr"/>
            <a:r>
              <a:rPr lang="en-US" i="1" dirty="0"/>
              <a:t> – prof. </a:t>
            </a:r>
            <a:r>
              <a:rPr lang="en-US" i="1" dirty="0" err="1"/>
              <a:t>Mircea</a:t>
            </a:r>
            <a:r>
              <a:rPr lang="en-US" i="1" dirty="0"/>
              <a:t> </a:t>
            </a:r>
            <a:r>
              <a:rPr lang="en-US" i="1" dirty="0" err="1"/>
              <a:t>Potocean</a:t>
            </a:r>
            <a:endParaRPr lang="ro-RO" dirty="0"/>
          </a:p>
          <a:p>
            <a:pPr algn="ctr"/>
            <a:r>
              <a:rPr lang="en-US" i="1" dirty="0"/>
              <a:t> </a:t>
            </a:r>
            <a:endParaRPr lang="ro-RO" dirty="0"/>
          </a:p>
          <a:p>
            <a:pPr lvl="0" algn="ctr"/>
            <a:r>
              <a:rPr lang="en-US" dirty="0"/>
              <a:t>”</a:t>
            </a:r>
            <a:r>
              <a:rPr lang="en-US" dirty="0" err="1"/>
              <a:t>Rolul</a:t>
            </a:r>
            <a:r>
              <a:rPr lang="en-US" dirty="0"/>
              <a:t> </a:t>
            </a:r>
            <a:r>
              <a:rPr lang="en-US" dirty="0" err="1"/>
              <a:t>matematicii</a:t>
            </a:r>
            <a:r>
              <a:rPr lang="en-US" dirty="0"/>
              <a:t> </a:t>
            </a:r>
            <a:r>
              <a:rPr lang="en-US" dirty="0" err="1"/>
              <a:t>în</a:t>
            </a:r>
            <a:r>
              <a:rPr lang="en-US" dirty="0"/>
              <a:t> </a:t>
            </a:r>
            <a:r>
              <a:rPr lang="en-US" dirty="0" err="1"/>
              <a:t>dezvoltarea</a:t>
            </a:r>
            <a:r>
              <a:rPr lang="en-US" dirty="0"/>
              <a:t> </a:t>
            </a:r>
            <a:r>
              <a:rPr lang="en-US" dirty="0" err="1"/>
              <a:t>personală</a:t>
            </a:r>
            <a:r>
              <a:rPr lang="en-US" dirty="0"/>
              <a:t>” </a:t>
            </a:r>
            <a:endParaRPr lang="ro-RO" dirty="0"/>
          </a:p>
          <a:p>
            <a:pPr algn="ctr"/>
            <a:r>
              <a:rPr lang="en-US" dirty="0"/>
              <a:t>– </a:t>
            </a:r>
            <a:r>
              <a:rPr lang="en-US" i="1" dirty="0"/>
              <a:t>prof. </a:t>
            </a:r>
            <a:r>
              <a:rPr lang="en-US" i="1" dirty="0" err="1"/>
              <a:t>Mirela</a:t>
            </a:r>
            <a:r>
              <a:rPr lang="en-US" i="1" dirty="0"/>
              <a:t> </a:t>
            </a:r>
            <a:r>
              <a:rPr lang="en-US" i="1" dirty="0" err="1"/>
              <a:t>Aldescu</a:t>
            </a:r>
            <a:endParaRPr lang="ro-RO" dirty="0"/>
          </a:p>
          <a:p>
            <a:pPr algn="ctr"/>
            <a:r>
              <a:rPr lang="en-US" i="1" dirty="0"/>
              <a:t> </a:t>
            </a:r>
            <a:endParaRPr lang="ro-RO" dirty="0"/>
          </a:p>
          <a:p>
            <a:pPr lvl="0" algn="ctr"/>
            <a:r>
              <a:rPr lang="en-US" dirty="0"/>
              <a:t>”</a:t>
            </a:r>
            <a:r>
              <a:rPr lang="en-US" dirty="0" err="1"/>
              <a:t>Matematică</a:t>
            </a:r>
            <a:r>
              <a:rPr lang="en-US" dirty="0"/>
              <a:t> </a:t>
            </a:r>
            <a:r>
              <a:rPr lang="en-US" dirty="0" err="1"/>
              <a:t>hermeneutică</a:t>
            </a:r>
            <a:r>
              <a:rPr lang="en-US" dirty="0"/>
              <a:t>”</a:t>
            </a:r>
            <a:endParaRPr lang="ro-RO" dirty="0"/>
          </a:p>
          <a:p>
            <a:pPr algn="ctr"/>
            <a:r>
              <a:rPr lang="en-US" i="1" dirty="0"/>
              <a:t> – prof. </a:t>
            </a:r>
            <a:r>
              <a:rPr lang="en-US" i="1" dirty="0" err="1"/>
              <a:t>Nicolae</a:t>
            </a:r>
            <a:r>
              <a:rPr lang="en-US" i="1" dirty="0"/>
              <a:t> Pellegrini</a:t>
            </a:r>
            <a:endParaRPr lang="ro-RO" dirty="0"/>
          </a:p>
          <a:p>
            <a:pPr algn="ctr"/>
            <a:r>
              <a:rPr lang="en-US" dirty="0"/>
              <a:t> </a:t>
            </a:r>
            <a:endParaRPr lang="ro-RO" dirty="0"/>
          </a:p>
          <a:p>
            <a:pPr lvl="0" algn="ctr"/>
            <a:r>
              <a:rPr lang="en-US" dirty="0"/>
              <a:t>”</a:t>
            </a:r>
            <a:r>
              <a:rPr lang="en-US" dirty="0" err="1"/>
              <a:t>Geogebra</a:t>
            </a:r>
            <a:r>
              <a:rPr lang="en-US" dirty="0"/>
              <a:t> – un software </a:t>
            </a:r>
            <a:r>
              <a:rPr lang="en-US" dirty="0" err="1"/>
              <a:t>educațional</a:t>
            </a:r>
            <a:r>
              <a:rPr lang="en-US" dirty="0"/>
              <a:t> </a:t>
            </a:r>
            <a:r>
              <a:rPr lang="en-US" dirty="0" err="1"/>
              <a:t>dinamic</a:t>
            </a:r>
            <a:r>
              <a:rPr lang="en-US" dirty="0"/>
              <a:t>” </a:t>
            </a:r>
            <a:endParaRPr lang="ro-RO" dirty="0"/>
          </a:p>
          <a:p>
            <a:pPr algn="ctr"/>
            <a:r>
              <a:rPr lang="en-US" dirty="0"/>
              <a:t>– </a:t>
            </a:r>
            <a:r>
              <a:rPr lang="en-US" i="1" dirty="0"/>
              <a:t>prof. Octavia </a:t>
            </a:r>
            <a:r>
              <a:rPr lang="en-US" i="1" dirty="0" err="1"/>
              <a:t>Potocean</a:t>
            </a:r>
            <a:endParaRPr lang="ro-RO" dirty="0"/>
          </a:p>
          <a:p>
            <a:pPr algn="ctr"/>
            <a:r>
              <a:rPr lang="en-US" i="1" dirty="0"/>
              <a:t> </a:t>
            </a:r>
            <a:endParaRPr lang="ro-RO" dirty="0"/>
          </a:p>
          <a:p>
            <a:pPr lvl="0" algn="ctr"/>
            <a:r>
              <a:rPr lang="en-US" dirty="0"/>
              <a:t>”</a:t>
            </a:r>
            <a:r>
              <a:rPr lang="en-US" dirty="0" err="1"/>
              <a:t>Matematica</a:t>
            </a:r>
            <a:r>
              <a:rPr lang="en-US" dirty="0"/>
              <a:t> </a:t>
            </a:r>
            <a:r>
              <a:rPr lang="en-US" dirty="0" err="1"/>
              <a:t>în</a:t>
            </a:r>
            <a:r>
              <a:rPr lang="en-US" dirty="0"/>
              <a:t> </a:t>
            </a:r>
            <a:r>
              <a:rPr lang="en-US" dirty="0" err="1"/>
              <a:t>interconexiunea</a:t>
            </a:r>
            <a:r>
              <a:rPr lang="en-US" dirty="0"/>
              <a:t> </a:t>
            </a:r>
            <a:r>
              <a:rPr lang="en-US" dirty="0" err="1"/>
              <a:t>științelor</a:t>
            </a:r>
            <a:r>
              <a:rPr lang="en-US" dirty="0"/>
              <a:t>”</a:t>
            </a:r>
            <a:endParaRPr lang="ro-RO" dirty="0"/>
          </a:p>
          <a:p>
            <a:pPr algn="ctr"/>
            <a:r>
              <a:rPr lang="en-US" dirty="0"/>
              <a:t>– </a:t>
            </a:r>
            <a:r>
              <a:rPr lang="en-US" i="1" dirty="0"/>
              <a:t>prof. </a:t>
            </a:r>
            <a:r>
              <a:rPr lang="en-US" i="1" dirty="0" err="1"/>
              <a:t>universitar</a:t>
            </a:r>
            <a:r>
              <a:rPr lang="en-US" i="1" dirty="0"/>
              <a:t> dr. Gheorghe </a:t>
            </a:r>
            <a:r>
              <a:rPr lang="en-US" i="1" dirty="0" err="1"/>
              <a:t>Halic</a:t>
            </a:r>
            <a:endParaRPr lang="ro-RO" dirty="0"/>
          </a:p>
          <a:p>
            <a:pPr algn="ctr"/>
            <a:r>
              <a:rPr lang="en-US" i="1" dirty="0"/>
              <a:t> </a:t>
            </a:r>
            <a:endParaRPr lang="ro-RO" dirty="0"/>
          </a:p>
          <a:p>
            <a:pPr lvl="0" algn="ctr"/>
            <a:r>
              <a:rPr lang="en-US" dirty="0"/>
              <a:t>”</a:t>
            </a:r>
            <a:r>
              <a:rPr lang="en-US" dirty="0" err="1"/>
              <a:t>Matematica</a:t>
            </a:r>
            <a:r>
              <a:rPr lang="en-US" dirty="0"/>
              <a:t> </a:t>
            </a:r>
            <a:r>
              <a:rPr lang="en-US" dirty="0" err="1"/>
              <a:t>și</a:t>
            </a:r>
            <a:r>
              <a:rPr lang="en-US" dirty="0"/>
              <a:t> </a:t>
            </a:r>
            <a:r>
              <a:rPr lang="en-US" dirty="0" err="1"/>
              <a:t>arhitectura</a:t>
            </a:r>
            <a:r>
              <a:rPr lang="en-US" dirty="0"/>
              <a:t>” </a:t>
            </a:r>
            <a:endParaRPr lang="ro-RO" dirty="0"/>
          </a:p>
          <a:p>
            <a:pPr algn="ctr"/>
            <a:r>
              <a:rPr lang="en-US" i="1" dirty="0"/>
              <a:t>– prof. Octavia </a:t>
            </a:r>
            <a:r>
              <a:rPr lang="en-US" i="1" dirty="0" err="1"/>
              <a:t>Potocean</a:t>
            </a:r>
            <a:r>
              <a:rPr lang="en-US" i="1" dirty="0"/>
              <a:t>, prof. Daniela </a:t>
            </a:r>
            <a:r>
              <a:rPr lang="en-US" i="1" dirty="0" err="1"/>
              <a:t>Cameniță</a:t>
            </a:r>
            <a:endParaRPr lang="ro-RO" dirty="0"/>
          </a:p>
          <a:p>
            <a:pPr algn="ctr"/>
            <a:r>
              <a:rPr lang="en-US" i="1" dirty="0"/>
              <a:t> </a:t>
            </a:r>
            <a:endParaRPr lang="ro-RO" dirty="0"/>
          </a:p>
          <a:p>
            <a:pPr lvl="0" algn="ctr"/>
            <a:r>
              <a:rPr lang="en-US" dirty="0"/>
              <a:t>”</a:t>
            </a:r>
            <a:r>
              <a:rPr lang="en-US" dirty="0" err="1"/>
              <a:t>Gra</a:t>
            </a:r>
            <a:r>
              <a:rPr lang="en-US" dirty="0"/>
              <a:t>(mate)</a:t>
            </a:r>
            <a:r>
              <a:rPr lang="en-US" dirty="0" err="1"/>
              <a:t>matică</a:t>
            </a:r>
            <a:r>
              <a:rPr lang="en-US" dirty="0"/>
              <a:t> – </a:t>
            </a:r>
            <a:r>
              <a:rPr lang="en-US" dirty="0" err="1"/>
              <a:t>Teorii</a:t>
            </a:r>
            <a:r>
              <a:rPr lang="en-US" dirty="0"/>
              <a:t> </a:t>
            </a:r>
            <a:r>
              <a:rPr lang="en-US" dirty="0" err="1"/>
              <a:t>Chomskiene</a:t>
            </a:r>
            <a:r>
              <a:rPr lang="en-US" dirty="0"/>
              <a:t>”</a:t>
            </a:r>
            <a:endParaRPr lang="ro-RO" dirty="0"/>
          </a:p>
          <a:p>
            <a:pPr algn="ctr"/>
            <a:r>
              <a:rPr lang="en-US" dirty="0"/>
              <a:t>– </a:t>
            </a:r>
            <a:r>
              <a:rPr lang="en-US" i="1" dirty="0"/>
              <a:t>prof. </a:t>
            </a:r>
            <a:r>
              <a:rPr lang="en-US" i="1" dirty="0" err="1"/>
              <a:t>Luminița</a:t>
            </a:r>
            <a:r>
              <a:rPr lang="en-US" i="1" dirty="0"/>
              <a:t> </a:t>
            </a:r>
            <a:r>
              <a:rPr lang="en-US" i="1" dirty="0" err="1"/>
              <a:t>Bulc</a:t>
            </a:r>
            <a:endParaRPr lang="ro-RO" dirty="0"/>
          </a:p>
          <a:p>
            <a:pPr algn="ctr"/>
            <a:r>
              <a:rPr lang="en-US" i="1" dirty="0"/>
              <a:t> </a:t>
            </a:r>
            <a:endParaRPr lang="ro-RO" dirty="0"/>
          </a:p>
        </p:txBody>
      </p:sp>
    </p:spTree>
    <p:extLst>
      <p:ext uri="{BB962C8B-B14F-4D97-AF65-F5344CB8AC3E}">
        <p14:creationId xmlns:p14="http://schemas.microsoft.com/office/powerpoint/2010/main" val="3147457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0510" y="369115"/>
            <a:ext cx="9362114" cy="6186309"/>
          </a:xfrm>
          <a:prstGeom prst="rect">
            <a:avLst/>
          </a:prstGeom>
          <a:noFill/>
        </p:spPr>
        <p:txBody>
          <a:bodyPr wrap="square" rtlCol="0">
            <a:spAutoFit/>
          </a:bodyPr>
          <a:lstStyle/>
          <a:p>
            <a:pPr algn="ctr"/>
            <a:endParaRPr lang="ro-RO" dirty="0"/>
          </a:p>
          <a:p>
            <a:pPr lvl="0" algn="ctr"/>
            <a:r>
              <a:rPr lang="en-US" dirty="0"/>
              <a:t>”De </a:t>
            </a:r>
            <a:r>
              <a:rPr lang="en-US" dirty="0" err="1"/>
              <a:t>ce</a:t>
            </a:r>
            <a:r>
              <a:rPr lang="en-US" dirty="0"/>
              <a:t> </a:t>
            </a:r>
            <a:r>
              <a:rPr lang="en-US" dirty="0" err="1"/>
              <a:t>matematica</a:t>
            </a:r>
            <a:r>
              <a:rPr lang="en-US" dirty="0"/>
              <a:t>?”</a:t>
            </a:r>
            <a:endParaRPr lang="ro-RO" dirty="0"/>
          </a:p>
          <a:p>
            <a:pPr algn="ctr"/>
            <a:r>
              <a:rPr lang="en-US" dirty="0"/>
              <a:t>– </a:t>
            </a:r>
            <a:r>
              <a:rPr lang="en-US" i="1" dirty="0"/>
              <a:t>prof. </a:t>
            </a:r>
            <a:r>
              <a:rPr lang="en-US" i="1" dirty="0" err="1"/>
              <a:t>Mirela</a:t>
            </a:r>
            <a:r>
              <a:rPr lang="en-US" i="1" dirty="0"/>
              <a:t> </a:t>
            </a:r>
            <a:r>
              <a:rPr lang="en-US" i="1" dirty="0" err="1"/>
              <a:t>Aldescu</a:t>
            </a:r>
            <a:endParaRPr lang="ro-RO" dirty="0"/>
          </a:p>
          <a:p>
            <a:pPr algn="ctr"/>
            <a:r>
              <a:rPr lang="en-US" i="1" dirty="0"/>
              <a:t> </a:t>
            </a:r>
            <a:endParaRPr lang="ro-RO" dirty="0"/>
          </a:p>
          <a:p>
            <a:pPr lvl="0" algn="ctr"/>
            <a:r>
              <a:rPr lang="en-US" dirty="0"/>
              <a:t>”</a:t>
            </a:r>
            <a:r>
              <a:rPr lang="en-US" dirty="0" err="1"/>
              <a:t>Performanța</a:t>
            </a:r>
            <a:r>
              <a:rPr lang="en-US" dirty="0"/>
              <a:t> </a:t>
            </a:r>
            <a:r>
              <a:rPr lang="en-US" dirty="0" err="1"/>
              <a:t>în</a:t>
            </a:r>
            <a:r>
              <a:rPr lang="en-US" dirty="0"/>
              <a:t> </a:t>
            </a:r>
            <a:r>
              <a:rPr lang="en-US" dirty="0" err="1"/>
              <a:t>matematică</a:t>
            </a:r>
            <a:r>
              <a:rPr lang="en-US" dirty="0"/>
              <a:t>”</a:t>
            </a:r>
            <a:endParaRPr lang="ro-RO" dirty="0"/>
          </a:p>
          <a:p>
            <a:pPr algn="ctr"/>
            <a:r>
              <a:rPr lang="en-US" dirty="0"/>
              <a:t>– </a:t>
            </a:r>
            <a:r>
              <a:rPr lang="en-US" i="1" dirty="0"/>
              <a:t>prof. </a:t>
            </a:r>
            <a:r>
              <a:rPr lang="en-US" i="1" dirty="0" err="1"/>
              <a:t>Mircea</a:t>
            </a:r>
            <a:r>
              <a:rPr lang="en-US" i="1" dirty="0"/>
              <a:t> </a:t>
            </a:r>
            <a:r>
              <a:rPr lang="en-US" i="1" dirty="0" err="1"/>
              <a:t>Potocean</a:t>
            </a:r>
            <a:r>
              <a:rPr lang="en-US" i="1" dirty="0"/>
              <a:t>, </a:t>
            </a:r>
            <a:r>
              <a:rPr lang="en-US" i="1" dirty="0" err="1"/>
              <a:t>elevul</a:t>
            </a:r>
            <a:r>
              <a:rPr lang="en-US" i="1" dirty="0"/>
              <a:t> Papp </a:t>
            </a:r>
            <a:r>
              <a:rPr lang="en-US" i="1" dirty="0" err="1"/>
              <a:t>Tamaș</a:t>
            </a:r>
            <a:endParaRPr lang="ro-RO" dirty="0"/>
          </a:p>
          <a:p>
            <a:pPr algn="ctr"/>
            <a:r>
              <a:rPr lang="en-US" i="1" dirty="0"/>
              <a:t> </a:t>
            </a:r>
            <a:endParaRPr lang="ro-RO" dirty="0"/>
          </a:p>
          <a:p>
            <a:pPr lvl="0" algn="ctr"/>
            <a:r>
              <a:rPr lang="en-US" i="1" dirty="0"/>
              <a:t>“</a:t>
            </a:r>
            <a:r>
              <a:rPr lang="en-US" dirty="0"/>
              <a:t>De la </a:t>
            </a:r>
            <a:r>
              <a:rPr lang="en-US" dirty="0" err="1"/>
              <a:t>cetatea</a:t>
            </a:r>
            <a:r>
              <a:rPr lang="en-US" dirty="0"/>
              <a:t> </a:t>
            </a:r>
            <a:r>
              <a:rPr lang="en-US" dirty="0" err="1"/>
              <a:t>Aradului</a:t>
            </a:r>
            <a:r>
              <a:rPr lang="en-US" dirty="0"/>
              <a:t> la </a:t>
            </a:r>
            <a:r>
              <a:rPr lang="en-US" dirty="0" err="1"/>
              <a:t>curbura</a:t>
            </a:r>
            <a:r>
              <a:rPr lang="en-US" dirty="0"/>
              <a:t> </a:t>
            </a:r>
            <a:r>
              <a:rPr lang="en-US" dirty="0" err="1"/>
              <a:t>universului</a:t>
            </a:r>
            <a:r>
              <a:rPr lang="en-US" i="1" dirty="0"/>
              <a:t>”</a:t>
            </a:r>
            <a:endParaRPr lang="ro-RO" dirty="0"/>
          </a:p>
          <a:p>
            <a:pPr algn="ctr"/>
            <a:r>
              <a:rPr lang="en-US" dirty="0"/>
              <a:t>– </a:t>
            </a:r>
            <a:r>
              <a:rPr lang="en-US" i="1" dirty="0"/>
              <a:t>prof. Major </a:t>
            </a:r>
            <a:r>
              <a:rPr lang="en-US" i="1" dirty="0" err="1"/>
              <a:t>Csaba</a:t>
            </a:r>
            <a:endParaRPr lang="ro-RO" dirty="0"/>
          </a:p>
          <a:p>
            <a:pPr algn="ctr"/>
            <a:r>
              <a:rPr lang="en-US" i="1" dirty="0"/>
              <a:t> </a:t>
            </a:r>
            <a:endParaRPr lang="ro-RO" dirty="0"/>
          </a:p>
          <a:p>
            <a:pPr lvl="0" algn="ctr"/>
            <a:r>
              <a:rPr lang="en-US" i="1" dirty="0"/>
              <a:t> “</a:t>
            </a:r>
            <a:r>
              <a:rPr lang="en-US" dirty="0" err="1"/>
              <a:t>Pasiunea</a:t>
            </a:r>
            <a:r>
              <a:rPr lang="en-US" dirty="0"/>
              <a:t> </a:t>
            </a:r>
            <a:r>
              <a:rPr lang="en-US" dirty="0" err="1"/>
              <a:t>pentru</a:t>
            </a:r>
            <a:r>
              <a:rPr lang="en-US" dirty="0"/>
              <a:t> </a:t>
            </a:r>
            <a:r>
              <a:rPr lang="en-US" dirty="0" err="1"/>
              <a:t>matematică</a:t>
            </a:r>
            <a:r>
              <a:rPr lang="en-US" i="1" dirty="0"/>
              <a:t>”</a:t>
            </a:r>
            <a:endParaRPr lang="ro-RO" dirty="0"/>
          </a:p>
          <a:p>
            <a:pPr algn="ctr"/>
            <a:r>
              <a:rPr lang="en-US" dirty="0"/>
              <a:t>– </a:t>
            </a:r>
            <a:r>
              <a:rPr lang="en-US" i="1" dirty="0"/>
              <a:t>prof. Claudia </a:t>
            </a:r>
            <a:r>
              <a:rPr lang="en-US" i="1" dirty="0" err="1"/>
              <a:t>Luminița</a:t>
            </a:r>
            <a:r>
              <a:rPr lang="en-US" i="1" dirty="0"/>
              <a:t> </a:t>
            </a:r>
            <a:r>
              <a:rPr lang="en-US" i="1" dirty="0" err="1"/>
              <a:t>Mihiț</a:t>
            </a:r>
            <a:endParaRPr lang="ro-RO" dirty="0"/>
          </a:p>
          <a:p>
            <a:pPr algn="ctr"/>
            <a:r>
              <a:rPr lang="en-US" dirty="0"/>
              <a:t> </a:t>
            </a:r>
            <a:endParaRPr lang="ro-RO" dirty="0"/>
          </a:p>
          <a:p>
            <a:pPr lvl="0" algn="ctr"/>
            <a:r>
              <a:rPr lang="en-US" i="1" dirty="0"/>
              <a:t> “</a:t>
            </a:r>
            <a:r>
              <a:rPr lang="en-US" dirty="0" err="1"/>
              <a:t>Gazeta</a:t>
            </a:r>
            <a:r>
              <a:rPr lang="en-US" dirty="0"/>
              <a:t> </a:t>
            </a:r>
            <a:r>
              <a:rPr lang="en-US" dirty="0" err="1"/>
              <a:t>matematică,publicație</a:t>
            </a:r>
            <a:r>
              <a:rPr lang="en-US" dirty="0"/>
              <a:t> </a:t>
            </a:r>
            <a:r>
              <a:rPr lang="en-US" dirty="0" err="1"/>
              <a:t>lunară</a:t>
            </a:r>
            <a:r>
              <a:rPr lang="en-US" dirty="0"/>
              <a:t> </a:t>
            </a:r>
            <a:r>
              <a:rPr lang="en-US" dirty="0" err="1"/>
              <a:t>pentru</a:t>
            </a:r>
            <a:r>
              <a:rPr lang="en-US" dirty="0"/>
              <a:t> </a:t>
            </a:r>
            <a:r>
              <a:rPr lang="en-US" dirty="0" err="1"/>
              <a:t>tineret</a:t>
            </a:r>
            <a:r>
              <a:rPr lang="en-US" i="1" dirty="0"/>
              <a:t>”</a:t>
            </a:r>
            <a:endParaRPr lang="ro-RO" dirty="0"/>
          </a:p>
          <a:p>
            <a:pPr algn="ctr"/>
            <a:r>
              <a:rPr lang="en-US" dirty="0"/>
              <a:t>– </a:t>
            </a:r>
            <a:r>
              <a:rPr lang="en-US" i="1" dirty="0"/>
              <a:t>prof. </a:t>
            </a:r>
            <a:r>
              <a:rPr lang="en-US" i="1" dirty="0" err="1"/>
              <a:t>Vilhelm</a:t>
            </a:r>
            <a:r>
              <a:rPr lang="en-US" i="1" dirty="0"/>
              <a:t> Portal</a:t>
            </a:r>
            <a:endParaRPr lang="ro-RO" dirty="0"/>
          </a:p>
          <a:p>
            <a:pPr algn="ctr"/>
            <a:r>
              <a:rPr lang="en-US" i="1" dirty="0"/>
              <a:t> </a:t>
            </a:r>
            <a:endParaRPr lang="ro-RO" dirty="0"/>
          </a:p>
          <a:p>
            <a:pPr lvl="0" algn="ctr"/>
            <a:r>
              <a:rPr lang="en-US" i="1" dirty="0"/>
              <a:t> “</a:t>
            </a:r>
            <a:r>
              <a:rPr lang="en-US" dirty="0" err="1"/>
              <a:t>Matematica</a:t>
            </a:r>
            <a:r>
              <a:rPr lang="en-US" dirty="0"/>
              <a:t> </a:t>
            </a:r>
            <a:r>
              <a:rPr lang="en-US" dirty="0" err="1"/>
              <a:t>computațională</a:t>
            </a:r>
            <a:r>
              <a:rPr lang="en-US" dirty="0"/>
              <a:t> </a:t>
            </a:r>
            <a:r>
              <a:rPr lang="en-US" dirty="0" err="1"/>
              <a:t>și</a:t>
            </a:r>
            <a:r>
              <a:rPr lang="en-US" dirty="0"/>
              <a:t> </a:t>
            </a:r>
            <a:r>
              <a:rPr lang="en-US" dirty="0" err="1"/>
              <a:t>aplicată</a:t>
            </a:r>
            <a:r>
              <a:rPr lang="en-US" i="1" dirty="0"/>
              <a:t>”</a:t>
            </a:r>
            <a:endParaRPr lang="ro-RO" dirty="0"/>
          </a:p>
          <a:p>
            <a:pPr algn="ctr"/>
            <a:r>
              <a:rPr lang="en-US" dirty="0"/>
              <a:t>– </a:t>
            </a:r>
            <a:r>
              <a:rPr lang="en-US" i="1" dirty="0"/>
              <a:t>prof. lector </a:t>
            </a:r>
            <a:r>
              <a:rPr lang="en-US" i="1" dirty="0" err="1"/>
              <a:t>universitar</a:t>
            </a:r>
            <a:r>
              <a:rPr lang="en-US" i="1" dirty="0"/>
              <a:t> doctor </a:t>
            </a:r>
            <a:r>
              <a:rPr lang="en-US" i="1" dirty="0" err="1"/>
              <a:t>Radu</a:t>
            </a:r>
            <a:r>
              <a:rPr lang="en-US" i="1" dirty="0"/>
              <a:t> </a:t>
            </a:r>
            <a:r>
              <a:rPr lang="en-US" i="1" dirty="0" err="1"/>
              <a:t>Moleriu</a:t>
            </a:r>
            <a:r>
              <a:rPr lang="en-US" i="1" dirty="0"/>
              <a:t> </a:t>
            </a:r>
            <a:r>
              <a:rPr lang="en-US" i="1" dirty="0" err="1"/>
              <a:t>și</a:t>
            </a:r>
            <a:r>
              <a:rPr lang="en-US" i="1" dirty="0"/>
              <a:t> </a:t>
            </a:r>
            <a:r>
              <a:rPr lang="en-US" i="1" dirty="0" err="1"/>
              <a:t>drd</a:t>
            </a:r>
            <a:r>
              <a:rPr lang="en-US" i="1" dirty="0"/>
              <a:t>. Lavinia </a:t>
            </a:r>
            <a:r>
              <a:rPr lang="en-US" i="1" dirty="0" err="1"/>
              <a:t>Moleriu</a:t>
            </a:r>
            <a:endParaRPr lang="ro-RO" dirty="0"/>
          </a:p>
          <a:p>
            <a:pPr algn="ctr"/>
            <a:r>
              <a:rPr lang="en-US" i="1" dirty="0"/>
              <a:t> </a:t>
            </a:r>
            <a:endParaRPr lang="ro-RO" dirty="0"/>
          </a:p>
          <a:p>
            <a:pPr lvl="0" algn="ctr"/>
            <a:r>
              <a:rPr lang="en-US" i="1" dirty="0"/>
              <a:t> “</a:t>
            </a:r>
            <a:r>
              <a:rPr lang="en-US" dirty="0" err="1"/>
              <a:t>Matematica</a:t>
            </a:r>
            <a:r>
              <a:rPr lang="en-US" dirty="0"/>
              <a:t> </a:t>
            </a:r>
            <a:r>
              <a:rPr lang="en-US" dirty="0" err="1"/>
              <a:t>și</a:t>
            </a:r>
            <a:r>
              <a:rPr lang="en-US" dirty="0"/>
              <a:t> </a:t>
            </a:r>
            <a:r>
              <a:rPr lang="en-US" dirty="0" err="1"/>
              <a:t>profesiunea</a:t>
            </a:r>
            <a:r>
              <a:rPr lang="en-US" dirty="0"/>
              <a:t> de </a:t>
            </a:r>
            <a:r>
              <a:rPr lang="en-US" dirty="0" err="1"/>
              <a:t>dascăl</a:t>
            </a:r>
            <a:r>
              <a:rPr lang="en-US" i="1" dirty="0"/>
              <a:t>”</a:t>
            </a:r>
            <a:endParaRPr lang="ro-RO" dirty="0"/>
          </a:p>
          <a:p>
            <a:pPr algn="ctr"/>
            <a:r>
              <a:rPr lang="en-US" dirty="0"/>
              <a:t>– </a:t>
            </a:r>
            <a:r>
              <a:rPr lang="en-US" i="1" dirty="0"/>
              <a:t>prof. </a:t>
            </a:r>
            <a:r>
              <a:rPr lang="en-US" i="1" dirty="0" err="1"/>
              <a:t>conferențiar</a:t>
            </a:r>
            <a:r>
              <a:rPr lang="en-US" i="1" dirty="0"/>
              <a:t> </a:t>
            </a:r>
            <a:r>
              <a:rPr lang="en-US" i="1" dirty="0" err="1"/>
              <a:t>universitar</a:t>
            </a:r>
            <a:r>
              <a:rPr lang="en-US" i="1" dirty="0"/>
              <a:t> doctor </a:t>
            </a:r>
            <a:r>
              <a:rPr lang="en-US" i="1" dirty="0" err="1"/>
              <a:t>Sorin</a:t>
            </a:r>
            <a:r>
              <a:rPr lang="en-US" i="1" dirty="0"/>
              <a:t> </a:t>
            </a:r>
            <a:r>
              <a:rPr lang="en-US" i="1" dirty="0" err="1"/>
              <a:t>Nadaban</a:t>
            </a:r>
            <a:endParaRPr lang="ro-RO" dirty="0"/>
          </a:p>
          <a:p>
            <a:pPr algn="ctr"/>
            <a:endParaRPr lang="ro-RO" dirty="0"/>
          </a:p>
        </p:txBody>
      </p:sp>
    </p:spTree>
    <p:extLst>
      <p:ext uri="{BB962C8B-B14F-4D97-AF65-F5344CB8AC3E}">
        <p14:creationId xmlns:p14="http://schemas.microsoft.com/office/powerpoint/2010/main" val="168820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1112" y="301625"/>
            <a:ext cx="9477375" cy="6153150"/>
          </a:xfrm>
          <a:prstGeom prst="rect">
            <a:avLst/>
          </a:prstGeom>
        </p:spPr>
      </p:pic>
      <p:sp>
        <p:nvSpPr>
          <p:cNvPr id="2" name="TextBox 1"/>
          <p:cNvSpPr txBox="1"/>
          <p:nvPr/>
        </p:nvSpPr>
        <p:spPr>
          <a:xfrm>
            <a:off x="1281112" y="301625"/>
            <a:ext cx="9205458" cy="646331"/>
          </a:xfrm>
          <a:prstGeom prst="rect">
            <a:avLst/>
          </a:prstGeom>
          <a:solidFill>
            <a:schemeClr val="bg1"/>
          </a:solidFill>
        </p:spPr>
        <p:txBody>
          <a:bodyPr wrap="square" rtlCol="0">
            <a:spAutoFit/>
          </a:bodyPr>
          <a:lstStyle/>
          <a:p>
            <a:pPr algn="ctr"/>
            <a:r>
              <a:rPr lang="en-US" b="1" dirty="0" err="1"/>
              <a:t>Lucr</a:t>
            </a:r>
            <a:r>
              <a:rPr lang="ro-RO" b="1" dirty="0"/>
              <a:t>ările participanților de la</a:t>
            </a:r>
            <a:r>
              <a:rPr lang="en-US" b="1" dirty="0"/>
              <a:t> </a:t>
            </a:r>
            <a:r>
              <a:rPr lang="en-US" b="1" dirty="0" err="1"/>
              <a:t>Conferința</a:t>
            </a:r>
            <a:r>
              <a:rPr lang="en-US" b="1" dirty="0"/>
              <a:t> de </a:t>
            </a:r>
            <a:r>
              <a:rPr lang="en-US" b="1" dirty="0" err="1"/>
              <a:t>Matematică</a:t>
            </a:r>
            <a:r>
              <a:rPr lang="en-US" b="1" dirty="0"/>
              <a:t> "</a:t>
            </a:r>
            <a:r>
              <a:rPr lang="en-US" b="1" dirty="0" err="1"/>
              <a:t>Tiberiu</a:t>
            </a:r>
            <a:r>
              <a:rPr lang="en-US" b="1" dirty="0"/>
              <a:t> </a:t>
            </a:r>
            <a:r>
              <a:rPr lang="en-US" b="1" dirty="0" err="1"/>
              <a:t>Popoviciu</a:t>
            </a:r>
            <a:r>
              <a:rPr lang="en-US" b="1" dirty="0"/>
              <a:t>" </a:t>
            </a:r>
            <a:r>
              <a:rPr lang="en-US" b="1" dirty="0" err="1"/>
              <a:t>ediția</a:t>
            </a:r>
            <a:r>
              <a:rPr lang="en-US" b="1" dirty="0"/>
              <a:t> a XIV-a (2019)</a:t>
            </a:r>
            <a:endParaRPr lang="en-US" dirty="0"/>
          </a:p>
        </p:txBody>
      </p:sp>
    </p:spTree>
    <p:extLst>
      <p:ext uri="{BB962C8B-B14F-4D97-AF65-F5344CB8AC3E}">
        <p14:creationId xmlns:p14="http://schemas.microsoft.com/office/powerpoint/2010/main" val="2141744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00175" y="881062"/>
            <a:ext cx="9391650" cy="5095875"/>
          </a:xfrm>
          <a:prstGeom prst="rect">
            <a:avLst/>
          </a:prstGeom>
        </p:spPr>
      </p:pic>
    </p:spTree>
    <p:extLst>
      <p:ext uri="{BB962C8B-B14F-4D97-AF65-F5344CB8AC3E}">
        <p14:creationId xmlns:p14="http://schemas.microsoft.com/office/powerpoint/2010/main" val="577116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62062" y="636587"/>
            <a:ext cx="9363075" cy="3171825"/>
          </a:xfrm>
          <a:prstGeom prst="rect">
            <a:avLst/>
          </a:prstGeom>
        </p:spPr>
      </p:pic>
      <p:pic>
        <p:nvPicPr>
          <p:cNvPr id="7" name="Picture 6"/>
          <p:cNvPicPr>
            <a:picLocks noChangeAspect="1"/>
          </p:cNvPicPr>
          <p:nvPr/>
        </p:nvPicPr>
        <p:blipFill>
          <a:blip r:embed="rId3"/>
          <a:stretch>
            <a:fillRect/>
          </a:stretch>
        </p:blipFill>
        <p:spPr>
          <a:xfrm>
            <a:off x="1262062" y="3808412"/>
            <a:ext cx="9372600" cy="1876425"/>
          </a:xfrm>
          <a:prstGeom prst="rect">
            <a:avLst/>
          </a:prstGeom>
        </p:spPr>
      </p:pic>
    </p:spTree>
    <p:extLst>
      <p:ext uri="{BB962C8B-B14F-4D97-AF65-F5344CB8AC3E}">
        <p14:creationId xmlns:p14="http://schemas.microsoft.com/office/powerpoint/2010/main" val="3080306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0583" y="648228"/>
            <a:ext cx="9410700" cy="5476875"/>
          </a:xfrm>
          <a:prstGeom prst="rect">
            <a:avLst/>
          </a:prstGeom>
        </p:spPr>
      </p:pic>
    </p:spTree>
    <p:extLst>
      <p:ext uri="{BB962C8B-B14F-4D97-AF65-F5344CB8AC3E}">
        <p14:creationId xmlns:p14="http://schemas.microsoft.com/office/powerpoint/2010/main" val="243274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09700" y="804862"/>
            <a:ext cx="9372600" cy="5248275"/>
          </a:xfrm>
          <a:prstGeom prst="rect">
            <a:avLst/>
          </a:prstGeom>
        </p:spPr>
      </p:pic>
    </p:spTree>
    <p:extLst>
      <p:ext uri="{BB962C8B-B14F-4D97-AF65-F5344CB8AC3E}">
        <p14:creationId xmlns:p14="http://schemas.microsoft.com/office/powerpoint/2010/main" val="2565291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357" y="400478"/>
            <a:ext cx="11370275" cy="6000321"/>
          </a:xfrm>
        </p:spPr>
        <p:txBody>
          <a:bodyPr/>
          <a:lstStyle/>
          <a:p>
            <a:r>
              <a:rPr lang="ro-RO" dirty="0"/>
              <a:t>Tiberiu Popoviciu a publicat o varietate de lucrări printre care se numără reviste de matematică, manuale, cărți și lucrări științifice.</a:t>
            </a:r>
          </a:p>
          <a:p>
            <a:r>
              <a:rPr lang="ro-RO" dirty="0"/>
              <a:t>Cele mai remarcabile lucrări ale sale au fost </a:t>
            </a:r>
            <a:r>
              <a:rPr lang="en-US" dirty="0"/>
              <a:t>:</a:t>
            </a:r>
          </a:p>
          <a:p>
            <a:pPr lvl="1">
              <a:buFontTx/>
              <a:buChar char="-"/>
            </a:pPr>
            <a:r>
              <a:rPr lang="en-US" dirty="0" err="1"/>
              <a:t>Teza</a:t>
            </a:r>
            <a:r>
              <a:rPr lang="en-US" dirty="0"/>
              <a:t> de </a:t>
            </a:r>
            <a:r>
              <a:rPr lang="en-US" dirty="0" err="1"/>
              <a:t>doctorat</a:t>
            </a:r>
            <a:r>
              <a:rPr lang="en-US" dirty="0"/>
              <a:t> </a:t>
            </a:r>
            <a:r>
              <a:rPr lang="en-US" dirty="0" err="1"/>
              <a:t>sus</a:t>
            </a:r>
            <a:r>
              <a:rPr lang="ro-RO" dirty="0"/>
              <a:t>ținută la Paris despre teoria funcțiilor convexe de ordin superior, care, ulterior a fost publicată în revista </a:t>
            </a:r>
            <a:r>
              <a:rPr lang="ro-RO" i="1" dirty="0">
                <a:solidFill>
                  <a:srgbClr val="FF0000"/>
                </a:solidFill>
              </a:rPr>
              <a:t>Mathematica</a:t>
            </a:r>
            <a:r>
              <a:rPr lang="ro-RO" dirty="0"/>
              <a:t>, vol. III (1934), pag. 1-85.</a:t>
            </a:r>
          </a:p>
          <a:p>
            <a:pPr lvl="1">
              <a:buFontTx/>
              <a:buChar char="-"/>
            </a:pPr>
            <a:r>
              <a:rPr lang="en-US" dirty="0"/>
              <a:t>“</a:t>
            </a:r>
            <a:r>
              <a:rPr lang="ro-RO" dirty="0"/>
              <a:t>Despre unele inegalități între funcțiile convexe</a:t>
            </a:r>
            <a:r>
              <a:rPr lang="en-US" dirty="0"/>
              <a:t>”</a:t>
            </a:r>
            <a:r>
              <a:rPr lang="ro-RO" dirty="0"/>
              <a:t>, Dările de seamă ale Academiei de Științe din România</a:t>
            </a:r>
          </a:p>
          <a:p>
            <a:pPr lvl="1">
              <a:buFontTx/>
              <a:buChar char="-"/>
            </a:pPr>
            <a:r>
              <a:rPr lang="en-US" dirty="0"/>
              <a:t>“</a:t>
            </a:r>
            <a:r>
              <a:rPr lang="ro-RO" dirty="0"/>
              <a:t>Note despre generalizările funcțiilor convexe de ordin superior</a:t>
            </a:r>
            <a:r>
              <a:rPr lang="en-US" dirty="0"/>
              <a:t>”</a:t>
            </a:r>
            <a:r>
              <a:rPr lang="ro-RO" dirty="0"/>
              <a:t>, Buletinul matematic al Societății Române de Științe</a:t>
            </a:r>
          </a:p>
          <a:p>
            <a:pPr marL="457200" lvl="1" indent="0">
              <a:buNone/>
            </a:pPr>
            <a:r>
              <a:rPr lang="ro-RO" dirty="0"/>
              <a:t>Cărți </a:t>
            </a:r>
          </a:p>
          <a:p>
            <a:pPr lvl="1">
              <a:buFontTx/>
              <a:buChar char="-"/>
            </a:pPr>
            <a:r>
              <a:rPr lang="en-US" dirty="0"/>
              <a:t>“</a:t>
            </a:r>
            <a:r>
              <a:rPr lang="ro-RO" dirty="0"/>
              <a:t>Les fonctions convexes</a:t>
            </a:r>
            <a:r>
              <a:rPr lang="en-US" dirty="0"/>
              <a:t>”</a:t>
            </a:r>
            <a:r>
              <a:rPr lang="ro-RO" dirty="0"/>
              <a:t>, Hermann and Cie, Paris, 1944</a:t>
            </a:r>
          </a:p>
          <a:p>
            <a:pPr lvl="1">
              <a:buFontTx/>
              <a:buChar char="-"/>
            </a:pPr>
            <a:r>
              <a:rPr lang="en-US" dirty="0"/>
              <a:t>“</a:t>
            </a:r>
            <a:r>
              <a:rPr lang="ro-RO" dirty="0"/>
              <a:t>Analiză numerică</a:t>
            </a:r>
            <a:r>
              <a:rPr lang="en-US" dirty="0"/>
              <a:t> :</a:t>
            </a:r>
            <a:r>
              <a:rPr lang="ro-RO" dirty="0"/>
              <a:t> noțiuni introductive de calcul aproximativ</a:t>
            </a:r>
            <a:r>
              <a:rPr lang="en-US" dirty="0"/>
              <a:t>”</a:t>
            </a:r>
            <a:r>
              <a:rPr lang="ro-RO" dirty="0"/>
              <a:t>, Editura Academiei, București, 1975</a:t>
            </a:r>
          </a:p>
        </p:txBody>
      </p:sp>
    </p:spTree>
    <p:extLst>
      <p:ext uri="{BB962C8B-B14F-4D97-AF65-F5344CB8AC3E}">
        <p14:creationId xmlns:p14="http://schemas.microsoft.com/office/powerpoint/2010/main" val="35815644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Scopul înființării</a:t>
            </a:r>
          </a:p>
        </p:txBody>
      </p:sp>
      <p:sp>
        <p:nvSpPr>
          <p:cNvPr id="3" name="Content Placeholder 2"/>
          <p:cNvSpPr>
            <a:spLocks noGrp="1"/>
          </p:cNvSpPr>
          <p:nvPr>
            <p:ph idx="1"/>
          </p:nvPr>
        </p:nvSpPr>
        <p:spPr>
          <a:xfrm>
            <a:off x="838200" y="1825625"/>
            <a:ext cx="4849536" cy="4351338"/>
          </a:xfrm>
        </p:spPr>
        <p:txBody>
          <a:bodyPr/>
          <a:lstStyle/>
          <a:p>
            <a:r>
              <a:rPr lang="ro-RO" dirty="0"/>
              <a:t>După spusele profesorului inițiator și coordonator al acestui eveniment, Octavia Potocean, scopul conferinței este de a aduna la un loc cât mai mulți iubitori de matematică, iar prin lucrările participanților</a:t>
            </a:r>
            <a:r>
              <a:rPr lang="en-US" dirty="0"/>
              <a:t>,</a:t>
            </a:r>
            <a:r>
              <a:rPr lang="ro-RO" dirty="0"/>
              <a:t> de a arăta celor interesați că exista o relație între matematică și alte discpiline.</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5687736" y="1825625"/>
            <a:ext cx="5666064" cy="4041971"/>
          </a:xfrm>
          <a:prstGeom prst="rect">
            <a:avLst/>
          </a:prstGeom>
        </p:spPr>
      </p:pic>
    </p:spTree>
    <p:extLst>
      <p:ext uri="{BB962C8B-B14F-4D97-AF65-F5344CB8AC3E}">
        <p14:creationId xmlns:p14="http://schemas.microsoft.com/office/powerpoint/2010/main" val="37036038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u="sng" dirty="0"/>
              <a:t>Internaționalitatea conferinței</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2396" y="4729824"/>
            <a:ext cx="2579779" cy="172130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5173" y="2179446"/>
            <a:ext cx="2797378" cy="186491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9997" y="2592198"/>
            <a:ext cx="2657965" cy="1594779"/>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5877" y="2951255"/>
            <a:ext cx="2295195" cy="1530131"/>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5498" y="4625400"/>
            <a:ext cx="2846121" cy="1423061"/>
          </a:xfrm>
          <a:prstGeom prst="rect">
            <a:avLst/>
          </a:prstGeom>
        </p:spPr>
      </p:pic>
    </p:spTree>
    <p:extLst>
      <p:ext uri="{BB962C8B-B14F-4D97-AF65-F5344CB8AC3E}">
        <p14:creationId xmlns:p14="http://schemas.microsoft.com/office/powerpoint/2010/main" val="37236201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5096" y="998877"/>
            <a:ext cx="7022949" cy="5267212"/>
          </a:xfrm>
          <a:prstGeom prst="rect">
            <a:avLst/>
          </a:prstGeom>
          <a:ln>
            <a:noFill/>
          </a:ln>
          <a:effectLst>
            <a:outerShdw blurRad="292100" dist="139700" dir="2700000" algn="tl" rotWithShape="0">
              <a:srgbClr val="333333">
                <a:alpha val="65000"/>
              </a:srgbClr>
            </a:outerShdw>
          </a:effectLst>
        </p:spPr>
      </p:pic>
      <p:sp>
        <p:nvSpPr>
          <p:cNvPr id="5" name="Title 1"/>
          <p:cNvSpPr>
            <a:spLocks noGrp="1"/>
          </p:cNvSpPr>
          <p:nvPr>
            <p:ph type="title"/>
          </p:nvPr>
        </p:nvSpPr>
        <p:spPr>
          <a:xfrm>
            <a:off x="7648045" y="2699658"/>
            <a:ext cx="4413327" cy="1237626"/>
          </a:xfrm>
        </p:spPr>
        <p:txBody>
          <a:bodyPr>
            <a:normAutofit fontScale="90000"/>
          </a:bodyPr>
          <a:lstStyle/>
          <a:p>
            <a:pPr algn="ctr"/>
            <a:r>
              <a:rPr lang="en-US" b="1" dirty="0" err="1"/>
              <a:t>Organizarea</a:t>
            </a:r>
            <a:r>
              <a:rPr lang="en-US" b="1" dirty="0"/>
              <a:t> </a:t>
            </a:r>
            <a:r>
              <a:rPr lang="en-US" b="1" dirty="0" err="1"/>
              <a:t>conferin</a:t>
            </a:r>
            <a:r>
              <a:rPr lang="ro-RO" b="1" dirty="0"/>
              <a:t>ței</a:t>
            </a:r>
            <a:endParaRPr lang="en-US" b="1" dirty="0"/>
          </a:p>
        </p:txBody>
      </p:sp>
    </p:spTree>
    <p:extLst>
      <p:ext uri="{BB962C8B-B14F-4D97-AF65-F5344CB8AC3E}">
        <p14:creationId xmlns:p14="http://schemas.microsoft.com/office/powerpoint/2010/main" val="42424305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88043" y="4695547"/>
            <a:ext cx="7603957" cy="769441"/>
          </a:xfrm>
          <a:prstGeom prst="rect">
            <a:avLst/>
          </a:prstGeom>
          <a:noFill/>
        </p:spPr>
        <p:txBody>
          <a:bodyPr wrap="square" rtlCol="0">
            <a:spAutoFit/>
          </a:bodyPr>
          <a:lstStyle/>
          <a:p>
            <a:r>
              <a:rPr lang="ro-RO" sz="4400" u="sng" dirty="0"/>
              <a:t>Festivitatea de deschidere</a:t>
            </a:r>
            <a:endParaRPr lang="en-US" sz="4400" u="sng"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1828" y="639928"/>
            <a:ext cx="5014457" cy="376084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187" y="633703"/>
            <a:ext cx="5022757" cy="37670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32402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865" y="386726"/>
            <a:ext cx="5525030" cy="1446550"/>
          </a:xfrm>
          <a:prstGeom prst="rect">
            <a:avLst/>
          </a:prstGeom>
          <a:noFill/>
        </p:spPr>
        <p:txBody>
          <a:bodyPr wrap="square" rtlCol="0">
            <a:spAutoFit/>
          </a:bodyPr>
          <a:lstStyle/>
          <a:p>
            <a:pPr algn="ctr"/>
            <a:r>
              <a:rPr lang="ro-RO" sz="4400" dirty="0"/>
              <a:t>Prezentarea   proiectelor pe secțiuni</a:t>
            </a:r>
            <a:endParaRPr lang="en-US" sz="4400" dirty="0"/>
          </a:p>
        </p:txBody>
      </p:sp>
      <p:pic>
        <p:nvPicPr>
          <p:cNvPr id="6" name="Picture 5" descr="DSC_0108-2.jpg"/>
          <p:cNvPicPr>
            <a:picLocks noChangeAspect="1"/>
          </p:cNvPicPr>
          <p:nvPr/>
        </p:nvPicPr>
        <p:blipFill>
          <a:blip r:embed="rId2" cstate="print"/>
          <a:stretch>
            <a:fillRect/>
          </a:stretch>
        </p:blipFill>
        <p:spPr>
          <a:xfrm>
            <a:off x="609865" y="2452863"/>
            <a:ext cx="5689600" cy="3742257"/>
          </a:xfrm>
          <a:prstGeom prst="rect">
            <a:avLst/>
          </a:prstGeom>
          <a:ln>
            <a:noFill/>
          </a:ln>
          <a:effectLst>
            <a:outerShdw blurRad="292100" dist="139700" dir="2700000" algn="tl" rotWithShape="0">
              <a:srgbClr val="333333">
                <a:alpha val="65000"/>
              </a:srgbClr>
            </a:outerShdw>
          </a:effectLst>
        </p:spPr>
      </p:pic>
      <p:pic>
        <p:nvPicPr>
          <p:cNvPr id="8" name="Picture 7" descr="DSC_0136.jpg"/>
          <p:cNvPicPr>
            <a:picLocks noChangeAspect="1"/>
          </p:cNvPicPr>
          <p:nvPr/>
        </p:nvPicPr>
        <p:blipFill>
          <a:blip r:embed="rId3" cstate="print"/>
          <a:stretch>
            <a:fillRect/>
          </a:stretch>
        </p:blipFill>
        <p:spPr>
          <a:xfrm>
            <a:off x="5835793" y="3206292"/>
            <a:ext cx="4801152" cy="3200768"/>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1876" y="587229"/>
            <a:ext cx="5028651" cy="2818373"/>
          </a:xfrm>
          <a:prstGeom prst="rect">
            <a:avLst/>
          </a:prstGeom>
        </p:spPr>
      </p:pic>
    </p:spTree>
    <p:extLst>
      <p:ext uri="{BB962C8B-B14F-4D97-AF65-F5344CB8AC3E}">
        <p14:creationId xmlns:p14="http://schemas.microsoft.com/office/powerpoint/2010/main" val="4152572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3937" y="1757362"/>
            <a:ext cx="9234488" cy="2171701"/>
          </a:xfrm>
        </p:spPr>
        <p:txBody>
          <a:bodyPr>
            <a:normAutofit/>
          </a:bodyPr>
          <a:lstStyle/>
          <a:p>
            <a:pPr>
              <a:buFont typeface="Wingdings" panose="05000000000000000000" pitchFamily="2" charset="2"/>
              <a:buChar char="v"/>
            </a:pPr>
            <a:r>
              <a:rPr lang="ro-RO" dirty="0"/>
              <a:t>S-au prezentat lucrări în cadrul proiectului ”Phare Euromat”, coordonat de profesor Potocean Octavia în anul 2008 cu participarea unor școli din Ungaria.</a:t>
            </a:r>
          </a:p>
        </p:txBody>
      </p:sp>
      <p:sp>
        <p:nvSpPr>
          <p:cNvPr id="5" name="Title 1"/>
          <p:cNvSpPr>
            <a:spLocks noGrp="1"/>
          </p:cNvSpPr>
          <p:nvPr>
            <p:ph type="title"/>
          </p:nvPr>
        </p:nvSpPr>
        <p:spPr>
          <a:xfrm>
            <a:off x="509587" y="271462"/>
            <a:ext cx="1719263" cy="1000126"/>
          </a:xfrm>
        </p:spPr>
        <p:txBody>
          <a:bodyPr/>
          <a:lstStyle/>
          <a:p>
            <a:pPr algn="ctr"/>
            <a:r>
              <a:rPr lang="ro-RO" b="1" u="sng" dirty="0"/>
              <a:t>Istoric</a:t>
            </a:r>
            <a:endParaRPr lang="en-US" b="1" u="sng" dirty="0"/>
          </a:p>
        </p:txBody>
      </p:sp>
      <p:sp>
        <p:nvSpPr>
          <p:cNvPr id="6" name="Content Placeholder 2"/>
          <p:cNvSpPr txBox="1">
            <a:spLocks/>
          </p:cNvSpPr>
          <p:nvPr/>
        </p:nvSpPr>
        <p:spPr>
          <a:xfrm>
            <a:off x="1023937" y="3729037"/>
            <a:ext cx="106965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ro-RO" dirty="0"/>
              <a:t>În anul 2012 a avut loc cea de-a VII-a ediție a simpozionului, când s-a lansat o carte electronică intitulată ”The Magic of the Möbius Strip”, din cadrul proiectului ”Comenius”, coordonatorul ei fiind prof. Liliana Negrilă.</a:t>
            </a:r>
            <a:r>
              <a:rPr lang="en-US" dirty="0"/>
              <a:t> </a:t>
            </a:r>
            <a:r>
              <a:rPr lang="ro-RO" dirty="0"/>
              <a:t>Articolele au fost scrise în limba engleză, limba de comunicare din cadrul conferinței din acel an.</a:t>
            </a:r>
          </a:p>
        </p:txBody>
      </p:sp>
    </p:spTree>
    <p:extLst>
      <p:ext uri="{BB962C8B-B14F-4D97-AF65-F5344CB8AC3E}">
        <p14:creationId xmlns:p14="http://schemas.microsoft.com/office/powerpoint/2010/main" val="8655997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TotalTime>
  <Words>1660</Words>
  <Application>Microsoft Office PowerPoint</Application>
  <PresentationFormat>Widescreen</PresentationFormat>
  <Paragraphs>122</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Wingdings</vt:lpstr>
      <vt:lpstr>Office Theme</vt:lpstr>
      <vt:lpstr>Conferința Internațională de Matematică “Tiberiu Popoviciu”</vt:lpstr>
      <vt:lpstr>De ce Tiberiu Popoviciu?</vt:lpstr>
      <vt:lpstr>PowerPoint Presentation</vt:lpstr>
      <vt:lpstr>Scopul înființării</vt:lpstr>
      <vt:lpstr>Internaționalitatea conferinței</vt:lpstr>
      <vt:lpstr>Organizarea conferinței</vt:lpstr>
      <vt:lpstr>PowerPoint Presentation</vt:lpstr>
      <vt:lpstr>PowerPoint Presentation</vt:lpstr>
      <vt:lpstr>Istoric</vt:lpstr>
      <vt:lpstr>PowerPoint Presentation</vt:lpstr>
      <vt:lpstr>Prof. Cameniță Daniela  CIMTP 2015</vt:lpstr>
      <vt:lpstr>PowerPoint Presentation</vt:lpstr>
      <vt:lpstr>Teme abordate de profesori</vt:lpstr>
      <vt:lpstr>Teme prezentate de elevi </vt:lpstr>
      <vt:lpstr>Recenzii ale foștilor participanți și profesori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Conferința de matematică “Tiberiu Popoviciu”</dc:title>
  <dc:creator>denismoldovan1@gmail.com</dc:creator>
  <cp:lastModifiedBy>denismoldovan1@gmail.com</cp:lastModifiedBy>
  <cp:revision>42</cp:revision>
  <dcterms:created xsi:type="dcterms:W3CDTF">2019-10-22T14:36:28Z</dcterms:created>
  <dcterms:modified xsi:type="dcterms:W3CDTF">2019-11-22T16:33:38Z</dcterms:modified>
</cp:coreProperties>
</file>